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1" r:id="rId8"/>
    <p:sldId id="262" r:id="rId9"/>
    <p:sldId id="408" r:id="rId10"/>
    <p:sldId id="420" r:id="rId11"/>
    <p:sldId id="421" r:id="rId12"/>
    <p:sldId id="422" r:id="rId13"/>
    <p:sldId id="409" r:id="rId14"/>
    <p:sldId id="410" r:id="rId15"/>
    <p:sldId id="411" r:id="rId16"/>
    <p:sldId id="412" r:id="rId17"/>
    <p:sldId id="413" r:id="rId18"/>
    <p:sldId id="414" r:id="rId19"/>
    <p:sldId id="415" r:id="rId20"/>
    <p:sldId id="407" r:id="rId21"/>
    <p:sldId id="416" r:id="rId22"/>
    <p:sldId id="417" r:id="rId23"/>
    <p:sldId id="418" r:id="rId24"/>
    <p:sldId id="419" r:id="rId25"/>
    <p:sldId id="423" r:id="rId26"/>
    <p:sldId id="424" r:id="rId27"/>
    <p:sldId id="425" r:id="rId28"/>
    <p:sldId id="358" r:id="rId29"/>
    <p:sldId id="426" r:id="rId30"/>
    <p:sldId id="427" r:id="rId31"/>
    <p:sldId id="428" r:id="rId32"/>
    <p:sldId id="429" r:id="rId33"/>
    <p:sldId id="430" r:id="rId34"/>
    <p:sldId id="431" r:id="rId35"/>
    <p:sldId id="359"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6" r:id="rId49"/>
    <p:sldId id="444" r:id="rId50"/>
    <p:sldId id="447" r:id="rId51"/>
    <p:sldId id="445" r:id="rId52"/>
    <p:sldId id="448" r:id="rId53"/>
    <p:sldId id="360" r:id="rId54"/>
    <p:sldId id="449" r:id="rId55"/>
    <p:sldId id="361" r:id="rId56"/>
    <p:sldId id="455" r:id="rId57"/>
    <p:sldId id="450" r:id="rId58"/>
    <p:sldId id="451" r:id="rId59"/>
    <p:sldId id="452" r:id="rId60"/>
    <p:sldId id="453" r:id="rId61"/>
    <p:sldId id="454" r:id="rId62"/>
    <p:sldId id="456" r:id="rId63"/>
    <p:sldId id="457" r:id="rId64"/>
    <p:sldId id="362" r:id="rId65"/>
    <p:sldId id="458" r:id="rId66"/>
    <p:sldId id="459" r:id="rId67"/>
    <p:sldId id="460" r:id="rId68"/>
    <p:sldId id="406" r:id="rId69"/>
    <p:sldId id="312" r:id="rId70"/>
    <p:sldId id="314" r:id="rId71"/>
  </p:sldIdLst>
  <p:sldSz cx="12192000" cy="68580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slide" Target="slides/slide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pt-BR"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pt-BR"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pt-B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pt-BR" sz="6000" b="0" strike="noStrike" spc="-1">
                <a:solidFill>
                  <a:srgbClr val="000000"/>
                </a:solidFill>
                <a:latin typeface="Calibri Light"/>
              </a:rPr>
              <a:t>Clique para editar o título mestre</a:t>
            </a:r>
            <a:endParaRPr lang="pt-B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1ED4E1A6-3049-464F-9597-38194DC5A852}" type="datetime">
              <a:rPr lang="pt-BR" sz="1200" b="0" strike="noStrike" spc="-1">
                <a:solidFill>
                  <a:srgbClr val="8B8B8B"/>
                </a:solidFill>
                <a:latin typeface="Calibri"/>
              </a:rPr>
              <a:t>01/07/2025</a:t>
            </a:fld>
            <a:endParaRPr lang="pt-B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pt-BR"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034E6E21-6E89-4C3D-B811-BE048EA0F194}" type="slidenum">
              <a:rPr lang="pt-BR" sz="1200" b="0" strike="noStrike" spc="-1">
                <a:solidFill>
                  <a:srgbClr val="8B8B8B"/>
                </a:solidFill>
                <a:latin typeface="Calibri"/>
              </a:rPr>
              <a:t>‹nº›</a:t>
            </a:fld>
            <a:endParaRPr lang="pt-B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BR" sz="2800" b="0" strike="noStrike" spc="-1">
                <a:solidFill>
                  <a:srgbClr val="000000"/>
                </a:solidFill>
                <a:latin typeface="Calibri"/>
              </a:rPr>
              <a:t>Clique para editar o formato do texto da estrutura de tópicos</a:t>
            </a:r>
          </a:p>
          <a:p>
            <a:pPr marL="864000" lvl="1" indent="-324000">
              <a:spcBef>
                <a:spcPts val="1134"/>
              </a:spcBef>
              <a:buClr>
                <a:srgbClr val="000000"/>
              </a:buClr>
              <a:buSzPct val="75000"/>
              <a:buFont typeface="Symbol" charset="2"/>
              <a:buChar char=""/>
            </a:pPr>
            <a:r>
              <a:rPr lang="pt-BR" sz="2000" b="0" strike="noStrike" spc="-1">
                <a:solidFill>
                  <a:srgbClr val="000000"/>
                </a:solidFill>
                <a:latin typeface="Calibri"/>
              </a:rPr>
              <a:t>2.º nível da estrutura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Calibri"/>
              </a:rPr>
              <a:t>3.º nível da estrutura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Calibri"/>
              </a:rPr>
              <a:t>4.º nível da estrutura de tópicos</a:t>
            </a:r>
          </a:p>
          <a:p>
            <a:pPr marL="2160000" lvl="4" indent="-216000">
              <a:spcBef>
                <a:spcPts val="283"/>
              </a:spcBef>
              <a:buClr>
                <a:srgbClr val="000000"/>
              </a:buClr>
              <a:buSzPct val="45000"/>
              <a:buFont typeface="Wingdings" charset="2"/>
              <a:buChar char=""/>
            </a:pPr>
            <a:r>
              <a:rPr lang="pt-BR" sz="2000" b="0" strike="noStrike" spc="-1">
                <a:solidFill>
                  <a:srgbClr val="000000"/>
                </a:solidFill>
                <a:latin typeface="Calibri"/>
              </a:rPr>
              <a:t>5.º nível da estrutura de tópicos</a:t>
            </a:r>
          </a:p>
          <a:p>
            <a:pPr marL="2592000" lvl="5" indent="-216000">
              <a:spcBef>
                <a:spcPts val="283"/>
              </a:spcBef>
              <a:buClr>
                <a:srgbClr val="000000"/>
              </a:buClr>
              <a:buSzPct val="45000"/>
              <a:buFont typeface="Wingdings" charset="2"/>
              <a:buChar char=""/>
            </a:pPr>
            <a:r>
              <a:rPr lang="pt-BR" sz="2000" b="0" strike="noStrike" spc="-1">
                <a:solidFill>
                  <a:srgbClr val="000000"/>
                </a:solidFill>
                <a:latin typeface="Calibri"/>
              </a:rPr>
              <a:t>6.º nível da estrutura de tópicos</a:t>
            </a:r>
          </a:p>
          <a:p>
            <a:pPr marL="3024000" lvl="6" indent="-216000">
              <a:spcBef>
                <a:spcPts val="283"/>
              </a:spcBef>
              <a:buClr>
                <a:srgbClr val="000000"/>
              </a:buClr>
              <a:buSzPct val="45000"/>
              <a:buFont typeface="Wingdings" charset="2"/>
              <a:buChar char=""/>
            </a:pPr>
            <a:r>
              <a:rPr lang="pt-BR" sz="2000" b="0" strike="noStrike" spc="-1">
                <a:solidFill>
                  <a:srgbClr val="000000"/>
                </a:solidFill>
                <a:latin typeface="Calibri"/>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pt-BR" sz="4400" b="0" strike="noStrike" spc="-1">
                <a:solidFill>
                  <a:srgbClr val="000000"/>
                </a:solidFill>
                <a:latin typeface="Calibri Light"/>
              </a:rPr>
              <a:t>Clique para editar o título mestre</a:t>
            </a:r>
            <a:endParaRPr lang="pt-BR"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pt-BR" sz="2800" b="0" strike="noStrike" spc="-1">
                <a:solidFill>
                  <a:srgbClr val="000000"/>
                </a:solidFill>
                <a:latin typeface="Calibri"/>
              </a:rPr>
              <a:t>Clique para editar o texto mestre</a:t>
            </a:r>
          </a:p>
          <a:p>
            <a:pPr marL="685800" lvl="1" indent="-228240">
              <a:lnSpc>
                <a:spcPct val="90000"/>
              </a:lnSpc>
              <a:spcBef>
                <a:spcPts val="499"/>
              </a:spcBef>
              <a:buClr>
                <a:srgbClr val="000000"/>
              </a:buClr>
              <a:buFont typeface="Arial"/>
              <a:buChar char="•"/>
            </a:pPr>
            <a:r>
              <a:rPr lang="pt-BR" sz="2400" b="0" strike="noStrike" spc="-1">
                <a:solidFill>
                  <a:srgbClr val="000000"/>
                </a:solidFill>
                <a:latin typeface="Calibri"/>
              </a:rPr>
              <a:t>Segundo nível</a:t>
            </a:r>
          </a:p>
          <a:p>
            <a:pPr marL="1143000" lvl="2" indent="-228240">
              <a:lnSpc>
                <a:spcPct val="90000"/>
              </a:lnSpc>
              <a:spcBef>
                <a:spcPts val="499"/>
              </a:spcBef>
              <a:buClr>
                <a:srgbClr val="000000"/>
              </a:buClr>
              <a:buFont typeface="Arial"/>
              <a:buChar char="•"/>
            </a:pPr>
            <a:r>
              <a:rPr lang="pt-BR" sz="2000" b="0" strike="noStrike" spc="-1">
                <a:solidFill>
                  <a:srgbClr val="000000"/>
                </a:solidFill>
                <a:latin typeface="Calibri"/>
              </a:rPr>
              <a:t>Terceiro nível</a:t>
            </a:r>
          </a:p>
          <a:p>
            <a:pPr marL="1600200" lvl="3" indent="-228240">
              <a:lnSpc>
                <a:spcPct val="90000"/>
              </a:lnSpc>
              <a:spcBef>
                <a:spcPts val="499"/>
              </a:spcBef>
              <a:buClr>
                <a:srgbClr val="000000"/>
              </a:buClr>
              <a:buFont typeface="Arial"/>
              <a:buChar char="•"/>
            </a:pPr>
            <a:r>
              <a:rPr lang="pt-BR" sz="1800" b="0" strike="noStrike" spc="-1">
                <a:solidFill>
                  <a:srgbClr val="000000"/>
                </a:solidFill>
                <a:latin typeface="Calibri"/>
              </a:rPr>
              <a:t>Quarto nível</a:t>
            </a:r>
          </a:p>
          <a:p>
            <a:pPr marL="2057400" lvl="4" indent="-228240">
              <a:lnSpc>
                <a:spcPct val="90000"/>
              </a:lnSpc>
              <a:spcBef>
                <a:spcPts val="499"/>
              </a:spcBef>
              <a:buClr>
                <a:srgbClr val="000000"/>
              </a:buClr>
              <a:buFont typeface="Arial"/>
              <a:buChar char="•"/>
            </a:pPr>
            <a:r>
              <a:rPr lang="pt-BR" sz="1800" b="0" strike="noStrike" spc="-1">
                <a:solidFill>
                  <a:srgbClr val="000000"/>
                </a:solidFill>
                <a:latin typeface="Calibri"/>
              </a:rPr>
              <a:t>Quinto nível</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98BD4AEA-ADF7-4A4C-92D6-83C5BB84945A}" type="datetime">
              <a:rPr lang="pt-BR" sz="1200" b="0" strike="noStrike" spc="-1">
                <a:solidFill>
                  <a:srgbClr val="8B8B8B"/>
                </a:solidFill>
                <a:latin typeface="Calibri"/>
              </a:rPr>
              <a:t>01/07/2025</a:t>
            </a:fld>
            <a:endParaRPr lang="pt-BR"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pt-BR"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724A2B55-F660-40B1-99D8-86F1BD733587}" type="slidenum">
              <a:rPr lang="pt-BR" sz="1200" b="0" strike="noStrike" spc="-1">
                <a:solidFill>
                  <a:srgbClr val="8B8B8B"/>
                </a:solidFill>
                <a:latin typeface="Calibri"/>
              </a:rPr>
              <a:t>‹nº›</a:t>
            </a:fld>
            <a:endParaRPr lang="pt-B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pt-BR" sz="4400" b="0" strike="noStrike" spc="-1">
                <a:solidFill>
                  <a:srgbClr val="000000"/>
                </a:solidFill>
                <a:latin typeface="Calibri Light"/>
              </a:rPr>
              <a:t>Clique para editar o título mestre</a:t>
            </a:r>
            <a:endParaRPr lang="pt-BR" sz="4400" b="0" strike="noStrike" spc="-1">
              <a:solidFill>
                <a:srgbClr val="000000"/>
              </a:solidFill>
              <a:latin typeface="Calibri"/>
            </a:endParaRPr>
          </a:p>
        </p:txBody>
      </p:sp>
      <p:sp>
        <p:nvSpPr>
          <p:cNvPr id="83"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pt-BR" sz="2800" b="0" strike="noStrike" spc="-1">
                <a:solidFill>
                  <a:srgbClr val="000000"/>
                </a:solidFill>
                <a:latin typeface="Calibri"/>
              </a:rPr>
              <a:t>Clique para editar o texto mestre</a:t>
            </a:r>
          </a:p>
          <a:p>
            <a:pPr marL="685800" lvl="1" indent="-228240">
              <a:lnSpc>
                <a:spcPct val="90000"/>
              </a:lnSpc>
              <a:spcBef>
                <a:spcPts val="499"/>
              </a:spcBef>
              <a:buClr>
                <a:srgbClr val="000000"/>
              </a:buClr>
              <a:buFont typeface="Arial"/>
              <a:buChar char="•"/>
            </a:pPr>
            <a:r>
              <a:rPr lang="pt-BR" sz="2400" b="0" strike="noStrike" spc="-1">
                <a:solidFill>
                  <a:srgbClr val="000000"/>
                </a:solidFill>
                <a:latin typeface="Calibri"/>
              </a:rPr>
              <a:t>Segundo nível</a:t>
            </a:r>
          </a:p>
          <a:p>
            <a:pPr marL="1143000" lvl="2" indent="-228240">
              <a:lnSpc>
                <a:spcPct val="90000"/>
              </a:lnSpc>
              <a:spcBef>
                <a:spcPts val="499"/>
              </a:spcBef>
              <a:buClr>
                <a:srgbClr val="000000"/>
              </a:buClr>
              <a:buFont typeface="Arial"/>
              <a:buChar char="•"/>
            </a:pPr>
            <a:r>
              <a:rPr lang="pt-BR" sz="2000" b="0" strike="noStrike" spc="-1">
                <a:solidFill>
                  <a:srgbClr val="000000"/>
                </a:solidFill>
                <a:latin typeface="Calibri"/>
              </a:rPr>
              <a:t>Terceiro nível</a:t>
            </a:r>
          </a:p>
          <a:p>
            <a:pPr marL="1600200" lvl="3" indent="-228240">
              <a:lnSpc>
                <a:spcPct val="90000"/>
              </a:lnSpc>
              <a:spcBef>
                <a:spcPts val="499"/>
              </a:spcBef>
              <a:buClr>
                <a:srgbClr val="000000"/>
              </a:buClr>
              <a:buFont typeface="Arial"/>
              <a:buChar char="•"/>
            </a:pPr>
            <a:r>
              <a:rPr lang="pt-BR" sz="1800" b="0" strike="noStrike" spc="-1">
                <a:solidFill>
                  <a:srgbClr val="000000"/>
                </a:solidFill>
                <a:latin typeface="Calibri"/>
              </a:rPr>
              <a:t>Quarto nível</a:t>
            </a:r>
          </a:p>
          <a:p>
            <a:pPr marL="2057400" lvl="4" indent="-228240">
              <a:lnSpc>
                <a:spcPct val="90000"/>
              </a:lnSpc>
              <a:spcBef>
                <a:spcPts val="499"/>
              </a:spcBef>
              <a:buClr>
                <a:srgbClr val="000000"/>
              </a:buClr>
              <a:buFont typeface="Arial"/>
              <a:buChar char="•"/>
            </a:pPr>
            <a:r>
              <a:rPr lang="pt-BR" sz="1800" b="0" strike="noStrike" spc="-1">
                <a:solidFill>
                  <a:srgbClr val="000000"/>
                </a:solidFill>
                <a:latin typeface="Calibri"/>
              </a:rPr>
              <a:t>Quinto nível</a:t>
            </a:r>
          </a:p>
        </p:txBody>
      </p:sp>
      <p:sp>
        <p:nvSpPr>
          <p:cNvPr id="84"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71C8FC63-CF2E-41EC-8262-76AE0675955D}" type="datetime">
              <a:rPr lang="pt-BR" sz="1200" b="0" strike="noStrike" spc="-1">
                <a:solidFill>
                  <a:srgbClr val="8B8B8B"/>
                </a:solidFill>
                <a:latin typeface="Calibri"/>
              </a:rPr>
              <a:t>01/07/2025</a:t>
            </a:fld>
            <a:endParaRPr lang="pt-BR" sz="1200" b="0" strike="noStrike" spc="-1">
              <a:latin typeface="Times New Roman"/>
            </a:endParaRPr>
          </a:p>
        </p:txBody>
      </p:sp>
      <p:sp>
        <p:nvSpPr>
          <p:cNvPr id="85" name="PlaceHolder 4"/>
          <p:cNvSpPr>
            <a:spLocks noGrp="1"/>
          </p:cNvSpPr>
          <p:nvPr>
            <p:ph type="ftr"/>
          </p:nvPr>
        </p:nvSpPr>
        <p:spPr>
          <a:xfrm>
            <a:off x="4038480" y="6356520"/>
            <a:ext cx="4114440" cy="364680"/>
          </a:xfrm>
          <a:prstGeom prst="rect">
            <a:avLst/>
          </a:prstGeom>
        </p:spPr>
        <p:txBody>
          <a:bodyPr anchor="ctr">
            <a:noAutofit/>
          </a:bodyPr>
          <a:lstStyle/>
          <a:p>
            <a:endParaRPr lang="pt-BR" sz="2400" b="0" strike="noStrike" spc="-1">
              <a:latin typeface="Times New Roman"/>
            </a:endParaRPr>
          </a:p>
        </p:txBody>
      </p:sp>
      <p:sp>
        <p:nvSpPr>
          <p:cNvPr id="86"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BC2762F-017D-4AAF-9582-D2960B1E5790}" type="slidenum">
              <a:rPr lang="pt-BR" sz="1200" b="0" strike="noStrike" spc="-1">
                <a:solidFill>
                  <a:srgbClr val="8B8B8B"/>
                </a:solidFill>
                <a:latin typeface="Calibri"/>
              </a:rPr>
              <a:t>‹nº›</a:t>
            </a:fld>
            <a:endParaRPr lang="pt-B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mailto:jppenha@adv.oabsp.org.br" TargetMode="External"/><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CONSIDERAÇÕES INICIAIS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dirty="0"/>
              <a:t>Os </a:t>
            </a:r>
            <a:r>
              <a:rPr lang="pt-BR" sz="3600" b="1" u="sng" dirty="0"/>
              <a:t>órgãos do Poder Legislativo não possuem personalidade jurídica</a:t>
            </a:r>
            <a:r>
              <a:rPr lang="pt-BR" sz="3600" dirty="0"/>
              <a:t>, mas apenas </a:t>
            </a:r>
            <a:r>
              <a:rPr lang="pt-BR" sz="3600" b="1" u="sng" dirty="0"/>
              <a:t>personalidade judiciária</a:t>
            </a:r>
            <a:r>
              <a:rPr lang="pt-BR" sz="3600" dirty="0"/>
              <a:t>, a qual lhe autorizam </a:t>
            </a:r>
            <a:r>
              <a:rPr lang="pt-BR" sz="3600" u="sng" dirty="0"/>
              <a:t>atuar em juízo para defender os seus interesses estritamente institucionais: aqueles relacionados ao funcionamento, autonomia e independência do </a:t>
            </a:r>
            <a:r>
              <a:rPr lang="pt-BR" sz="3600" u="sng" dirty="0" smtClean="0"/>
              <a:t>órgão</a:t>
            </a:r>
            <a:r>
              <a:rPr lang="pt-BR" sz="3600" dirty="0" smtClean="0"/>
              <a:t> </a:t>
            </a:r>
            <a:r>
              <a:rPr lang="pt-BR" sz="3600" dirty="0"/>
              <a:t>. </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25673385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fontScale="85000" lnSpcReduction="10000"/>
          </a:bodyPr>
          <a:lstStyle/>
          <a:p>
            <a:pPr algn="ctr">
              <a:lnSpc>
                <a:spcPct val="90000"/>
              </a:lnSpc>
            </a:pPr>
            <a:r>
              <a:rPr lang="pt-BR" sz="4400" b="1" spc="-1" dirty="0" smtClean="0">
                <a:solidFill>
                  <a:srgbClr val="000000"/>
                </a:solidFill>
                <a:latin typeface="Calibri Light"/>
              </a:rPr>
              <a:t>EMPRESAS PÚBLICAS X SOCIEDADE DE ECONOMIA MISTA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Em regra, </a:t>
            </a:r>
            <a:r>
              <a:rPr lang="pt-BR" sz="3600" u="sng" kern="150" dirty="0">
                <a:latin typeface="Liberation Serif"/>
                <a:ea typeface="NSimSun" panose="02010609030101010101" pitchFamily="49" charset="-122"/>
                <a:cs typeface="Arial" panose="020B0604020202020204" pitchFamily="34" charset="0"/>
              </a:rPr>
              <a:t>não são consideradas Fazenda Pública para fins de benefícios e prerrogativas processuais</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kern="150" dirty="0" smtClean="0">
                <a:latin typeface="Liberation Serif"/>
                <a:ea typeface="NSimSun" panose="02010609030101010101" pitchFamily="49" charset="-122"/>
                <a:cs typeface="Arial" panose="020B0604020202020204" pitchFamily="34" charset="0"/>
              </a:rPr>
              <a:t>Porém</a:t>
            </a:r>
            <a:r>
              <a:rPr lang="pt-BR" sz="3600" kern="150" dirty="0">
                <a:latin typeface="Liberation Serif"/>
                <a:ea typeface="NSimSun" panose="02010609030101010101" pitchFamily="49" charset="-122"/>
                <a:cs typeface="Arial" panose="020B0604020202020204" pitchFamily="34" charset="0"/>
              </a:rPr>
              <a:t>, segundo o </a:t>
            </a:r>
            <a:r>
              <a:rPr lang="pt-BR" sz="3600" b="1" u="sng" kern="150" dirty="0">
                <a:latin typeface="Liberation Serif"/>
                <a:ea typeface="NSimSun" panose="02010609030101010101" pitchFamily="49" charset="-122"/>
                <a:cs typeface="Arial" panose="020B0604020202020204" pitchFamily="34" charset="0"/>
              </a:rPr>
              <a:t>STJ</a:t>
            </a:r>
            <a:r>
              <a:rPr lang="pt-BR" sz="3600" kern="150" dirty="0">
                <a:latin typeface="Liberation Serif"/>
                <a:ea typeface="NSimSun" panose="02010609030101010101" pitchFamily="49" charset="-122"/>
                <a:cs typeface="Arial" panose="020B0604020202020204" pitchFamily="34" charset="0"/>
              </a:rPr>
              <a:t>, em relação às Empresas Públicas, </a:t>
            </a:r>
            <a:r>
              <a:rPr lang="pt-BR" sz="3600" u="sng" kern="150" dirty="0">
                <a:latin typeface="Liberation Serif"/>
                <a:ea typeface="NSimSun" panose="02010609030101010101" pitchFamily="49" charset="-122"/>
                <a:cs typeface="Arial" panose="020B0604020202020204" pitchFamily="34" charset="0"/>
              </a:rPr>
              <a:t>se elas forem instituídas para fins de prestação de serviços públicos de competência da Administração Pública Direta</a:t>
            </a:r>
            <a:r>
              <a:rPr lang="pt-BR" sz="3600" kern="150" dirty="0">
                <a:latin typeface="Liberation Serif"/>
                <a:ea typeface="NSimSun" panose="02010609030101010101" pitchFamily="49" charset="-122"/>
                <a:cs typeface="Arial" panose="020B0604020202020204" pitchFamily="34" charset="0"/>
              </a:rPr>
              <a:t>, haverá a submissão de regime especial de execução, porque elas </a:t>
            </a:r>
            <a:r>
              <a:rPr lang="pt-BR" sz="3600" u="sng" kern="150" dirty="0">
                <a:latin typeface="Liberation Serif"/>
                <a:ea typeface="NSimSun" panose="02010609030101010101" pitchFamily="49" charset="-122"/>
                <a:cs typeface="Arial" panose="020B0604020202020204" pitchFamily="34" charset="0"/>
              </a:rPr>
              <a:t>são equiparadas à Fazenda Pública</a:t>
            </a:r>
            <a:r>
              <a:rPr lang="pt-BR" sz="3600" kern="150" dirty="0">
                <a:latin typeface="Liberation Serif"/>
                <a:ea typeface="NSimSun" panose="02010609030101010101" pitchFamily="49" charset="-122"/>
                <a:cs typeface="Arial" panose="020B0604020202020204" pitchFamily="34" charset="0"/>
              </a:rPr>
              <a:t>.</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7883854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fontScale="85000" lnSpcReduction="10000"/>
          </a:bodyPr>
          <a:lstStyle/>
          <a:p>
            <a:pPr algn="ctr">
              <a:lnSpc>
                <a:spcPct val="90000"/>
              </a:lnSpc>
            </a:pPr>
            <a:r>
              <a:rPr lang="pt-BR" sz="4400" b="1" spc="-1" dirty="0" smtClean="0">
                <a:solidFill>
                  <a:srgbClr val="000000"/>
                </a:solidFill>
                <a:latin typeface="Calibri Light"/>
              </a:rPr>
              <a:t>EMPRESAS PÚBLICAS X SOCIEDADE DE ECONOMIA MISTA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Já em relação às </a:t>
            </a:r>
            <a:r>
              <a:rPr lang="pt-BR" sz="3600" u="sng" kern="150" dirty="0">
                <a:latin typeface="Liberation Serif"/>
                <a:ea typeface="NSimSun" panose="02010609030101010101" pitchFamily="49" charset="-122"/>
                <a:cs typeface="Arial" panose="020B0604020202020204" pitchFamily="34" charset="0"/>
              </a:rPr>
              <a:t>Sociedades de Economia Mista</a:t>
            </a:r>
            <a:r>
              <a:rPr lang="pt-BR" sz="3600" kern="150" dirty="0">
                <a:latin typeface="Liberation Serif"/>
                <a:ea typeface="NSimSun" panose="02010609030101010101" pitchFamily="49" charset="-122"/>
                <a:cs typeface="Arial" panose="020B0604020202020204" pitchFamily="34" charset="0"/>
              </a:rPr>
              <a:t>, a visão do </a:t>
            </a:r>
            <a:r>
              <a:rPr lang="pt-BR" sz="3600" u="sng" kern="150" dirty="0">
                <a:latin typeface="Liberation Serif"/>
                <a:ea typeface="NSimSun" panose="02010609030101010101" pitchFamily="49" charset="-122"/>
                <a:cs typeface="Arial" panose="020B0604020202020204" pitchFamily="34" charset="0"/>
              </a:rPr>
              <a:t>STJ</a:t>
            </a:r>
            <a:r>
              <a:rPr lang="pt-BR" sz="3600" kern="150" dirty="0">
                <a:latin typeface="Liberation Serif"/>
                <a:ea typeface="NSimSun" panose="02010609030101010101" pitchFamily="49" charset="-122"/>
                <a:cs typeface="Arial" panose="020B0604020202020204" pitchFamily="34" charset="0"/>
              </a:rPr>
              <a:t> é mais restritiva. Assim, </a:t>
            </a:r>
            <a:r>
              <a:rPr lang="pt-BR" sz="3600" u="sng" kern="150" dirty="0">
                <a:latin typeface="Liberation Serif"/>
                <a:ea typeface="NSimSun" panose="02010609030101010101" pitchFamily="49" charset="-122"/>
                <a:cs typeface="Arial" panose="020B0604020202020204" pitchFamily="34" charset="0"/>
              </a:rPr>
              <a:t>segundo o </a:t>
            </a:r>
            <a:r>
              <a:rPr lang="pt-BR" sz="3600" b="1" u="sng" kern="150" dirty="0">
                <a:latin typeface="Liberation Serif"/>
                <a:ea typeface="NSimSun" panose="02010609030101010101" pitchFamily="49" charset="-122"/>
                <a:cs typeface="Arial" panose="020B0604020202020204" pitchFamily="34" charset="0"/>
              </a:rPr>
              <a:t>STJ</a:t>
            </a:r>
            <a:r>
              <a:rPr lang="pt-BR" sz="3600" kern="150" dirty="0">
                <a:latin typeface="Liberation Serif"/>
                <a:ea typeface="NSimSun" panose="02010609030101010101" pitchFamily="49" charset="-122"/>
                <a:cs typeface="Arial" panose="020B0604020202020204" pitchFamily="34" charset="0"/>
              </a:rPr>
              <a:t>, </a:t>
            </a:r>
            <a:r>
              <a:rPr lang="pt-BR" sz="3600" u="sng" kern="150" dirty="0">
                <a:latin typeface="Liberation Serif"/>
                <a:ea typeface="NSimSun" panose="02010609030101010101" pitchFamily="49" charset="-122"/>
                <a:cs typeface="Arial" panose="020B0604020202020204" pitchFamily="34" charset="0"/>
              </a:rPr>
              <a:t>ainda que tais pessoas jurídicas prestem serviços públicos, elas se submetem ao regime geral de execução dos devedores, dos particulares</a:t>
            </a:r>
            <a:r>
              <a:rPr lang="pt-BR" sz="3600" kern="150" dirty="0">
                <a:latin typeface="Liberation Serif"/>
                <a:ea typeface="NSimSun" panose="02010609030101010101" pitchFamily="49" charset="-122"/>
                <a:cs typeface="Arial" panose="020B0604020202020204" pitchFamily="34" charset="0"/>
              </a:rPr>
              <a:t>, elas </a:t>
            </a:r>
            <a:r>
              <a:rPr lang="pt-BR" sz="3600" b="1" u="sng" kern="150" dirty="0">
                <a:latin typeface="Liberation Serif"/>
                <a:ea typeface="NSimSun" panose="02010609030101010101" pitchFamily="49" charset="-122"/>
                <a:cs typeface="Arial" panose="020B0604020202020204" pitchFamily="34" charset="0"/>
              </a:rPr>
              <a:t>não são equiparadas à Fazenda Pública</a:t>
            </a:r>
            <a:r>
              <a:rPr lang="pt-BR" sz="3600" kern="150" dirty="0">
                <a:latin typeface="Liberation Serif"/>
                <a:ea typeface="NSimSun" panose="02010609030101010101" pitchFamily="49" charset="-122"/>
                <a:cs typeface="Arial" panose="020B0604020202020204" pitchFamily="34" charset="0"/>
              </a:rPr>
              <a:t>. No entanto, </a:t>
            </a:r>
            <a:r>
              <a:rPr lang="pt-BR" sz="3600" u="sng" kern="150" dirty="0">
                <a:latin typeface="Liberation Serif"/>
                <a:ea typeface="NSimSun" panose="02010609030101010101" pitchFamily="49" charset="-122"/>
                <a:cs typeface="Arial" panose="020B0604020202020204" pitchFamily="34" charset="0"/>
              </a:rPr>
              <a:t>incidem para elas (Sociedades de Economia Mista), </a:t>
            </a:r>
            <a:r>
              <a:rPr lang="pt-BR" sz="3600" b="1" u="sng" kern="150" dirty="0">
                <a:latin typeface="Liberation Serif"/>
                <a:ea typeface="NSimSun" panose="02010609030101010101" pitchFamily="49" charset="-122"/>
                <a:cs typeface="Arial" panose="020B0604020202020204" pitchFamily="34" charset="0"/>
              </a:rPr>
              <a:t>a impenhorabilidade de seus bens que estejam vinculados à prestação dos serviços de natureza pública</a:t>
            </a:r>
            <a:r>
              <a:rPr lang="pt-BR" sz="3600" kern="150" dirty="0">
                <a:latin typeface="Liberation Serif"/>
                <a:ea typeface="NSimSun" panose="02010609030101010101" pitchFamily="49" charset="-122"/>
                <a:cs typeface="Arial" panose="020B0604020202020204" pitchFamily="34" charset="0"/>
              </a:rPr>
              <a:t>.</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1175520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fontScale="85000" lnSpcReduction="10000"/>
          </a:bodyPr>
          <a:lstStyle/>
          <a:p>
            <a:pPr algn="ctr">
              <a:lnSpc>
                <a:spcPct val="90000"/>
              </a:lnSpc>
            </a:pPr>
            <a:r>
              <a:rPr lang="pt-BR" sz="4400" b="1" spc="-1" dirty="0" smtClean="0">
                <a:solidFill>
                  <a:srgbClr val="000000"/>
                </a:solidFill>
                <a:latin typeface="Calibri Light"/>
              </a:rPr>
              <a:t>EMPRESAS PÚBLICAS X SOCIEDADE DE ECONOMIA MISTA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Para o </a:t>
            </a:r>
            <a:r>
              <a:rPr lang="pt-BR" sz="3600" b="1" u="sng" kern="150" dirty="0">
                <a:latin typeface="Liberation Serif"/>
                <a:ea typeface="NSimSun" panose="02010609030101010101" pitchFamily="49" charset="-122"/>
                <a:cs typeface="Arial" panose="020B0604020202020204" pitchFamily="34" charset="0"/>
              </a:rPr>
              <a:t>STF</a:t>
            </a:r>
            <a:r>
              <a:rPr lang="pt-BR" sz="3600" kern="150" dirty="0">
                <a:latin typeface="Liberation Serif"/>
                <a:ea typeface="NSimSun" panose="02010609030101010101" pitchFamily="49" charset="-122"/>
                <a:cs typeface="Arial" panose="020B0604020202020204" pitchFamily="34" charset="0"/>
              </a:rPr>
              <a:t>, </a:t>
            </a:r>
            <a:r>
              <a:rPr lang="pt-BR" sz="3600" b="1" u="sng" kern="150" dirty="0">
                <a:latin typeface="Liberation Serif"/>
                <a:ea typeface="NSimSun" panose="02010609030101010101" pitchFamily="49" charset="-122"/>
                <a:cs typeface="Arial" panose="020B0604020202020204" pitchFamily="34" charset="0"/>
              </a:rPr>
              <a:t>as prerrogativas da Fazenda Pública não se estendem às Empresas Públicas nem às Sociedades de Economia Mista</a:t>
            </a:r>
            <a:r>
              <a:rPr lang="pt-BR" sz="3600" kern="150" dirty="0">
                <a:latin typeface="Liberation Serif"/>
                <a:ea typeface="NSimSun" panose="02010609030101010101" pitchFamily="49" charset="-122"/>
                <a:cs typeface="Arial" panose="020B0604020202020204" pitchFamily="34" charset="0"/>
              </a:rPr>
              <a:t>, como regra, a não ser que comprovem não exercer atividade econômica, mas sim, serviço público próprio do Estado. Portanto, o STF entende que tanto as Empresas Públicas como as Sociedades de Economia Mista não são Fazenda Pública. </a:t>
            </a:r>
            <a:r>
              <a:rPr lang="pt-BR" sz="3600" b="1" u="sng" kern="150" dirty="0">
                <a:latin typeface="Liberation Serif"/>
                <a:ea typeface="NSimSun" panose="02010609030101010101" pitchFamily="49" charset="-122"/>
                <a:cs typeface="Arial" panose="020B0604020202020204" pitchFamily="34" charset="0"/>
              </a:rPr>
              <a:t>No entanto, se elas prestarem serviços públicos próprios do Estado seriam equiparadas e beneficiadas com as prerrogativas da Fazenda Pública, como é o caso da Empresa Brasileira de Correios e Telégrafos</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44869467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ESTRUTURA DA ADVOCACIA PÚBLICA NA CF</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b="1" kern="150" dirty="0">
                <a:latin typeface="Liberation Serif"/>
                <a:ea typeface="NSimSun" panose="02010609030101010101" pitchFamily="49" charset="-122"/>
                <a:cs typeface="Arial" panose="020B0604020202020204" pitchFamily="34" charset="0"/>
              </a:rPr>
              <a:t>Art. 131 da Constituição Federal</a:t>
            </a:r>
            <a:r>
              <a:rPr lang="pt-BR" sz="3600" kern="150" dirty="0">
                <a:latin typeface="Liberation Serif"/>
                <a:ea typeface="NSimSun" panose="02010609030101010101" pitchFamily="49" charset="-122"/>
                <a:cs typeface="Arial" panose="020B0604020202020204" pitchFamily="34" charset="0"/>
              </a:rPr>
              <a:t> – A Advocacia-Geral da União é uma </a:t>
            </a:r>
            <a:r>
              <a:rPr lang="pt-BR" sz="3600" u="sng" kern="150" dirty="0">
                <a:latin typeface="Liberation Serif"/>
                <a:ea typeface="NSimSun" panose="02010609030101010101" pitchFamily="49" charset="-122"/>
                <a:cs typeface="Arial" panose="020B0604020202020204" pitchFamily="34" charset="0"/>
              </a:rPr>
              <a:t>instituição que, direta ou através de órgão vinculado representa a União, judicial e extrajudicialmente, cabendo-lhe, nos termos da Lei Complementar</a:t>
            </a:r>
            <a:r>
              <a:rPr lang="pt-BR" sz="3600" kern="150" dirty="0">
                <a:latin typeface="Liberation Serif"/>
                <a:ea typeface="NSimSun" panose="02010609030101010101" pitchFamily="49" charset="-122"/>
                <a:cs typeface="Arial" panose="020B0604020202020204" pitchFamily="34" charset="0"/>
              </a:rPr>
              <a:t> (Lei Complementar 73/1993), </a:t>
            </a:r>
            <a:r>
              <a:rPr lang="pt-BR" sz="3600" u="sng" kern="150" dirty="0" smtClean="0">
                <a:latin typeface="Liberation Serif"/>
                <a:ea typeface="NSimSun" panose="02010609030101010101" pitchFamily="49" charset="-122"/>
                <a:cs typeface="Arial" panose="020B0604020202020204" pitchFamily="34" charset="0"/>
              </a:rPr>
              <a:t>a </a:t>
            </a:r>
            <a:r>
              <a:rPr lang="pt-BR" sz="3600" u="sng" kern="150" dirty="0">
                <a:latin typeface="Liberation Serif"/>
                <a:ea typeface="NSimSun" panose="02010609030101010101" pitchFamily="49" charset="-122"/>
                <a:cs typeface="Arial" panose="020B0604020202020204" pitchFamily="34" charset="0"/>
              </a:rPr>
              <a:t>organização e funcionamento das atividades de consultoria e assessoramento jurídico do Poder Executivo</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9316110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ESTRUTURA DA ADVOCACIA PÚBLICA NA CF</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b="1" kern="150" dirty="0">
                <a:latin typeface="Liberation Serif"/>
                <a:ea typeface="NSimSun" panose="02010609030101010101" pitchFamily="49" charset="-122"/>
                <a:cs typeface="Arial" panose="020B0604020202020204" pitchFamily="34" charset="0"/>
              </a:rPr>
              <a:t>Art. 132 da Constituição Federal</a:t>
            </a:r>
            <a:r>
              <a:rPr lang="pt-BR" sz="3600" kern="150" dirty="0">
                <a:latin typeface="Liberation Serif"/>
                <a:ea typeface="NSimSun" panose="02010609030101010101" pitchFamily="49" charset="-122"/>
                <a:cs typeface="Arial" panose="020B0604020202020204" pitchFamily="34" charset="0"/>
              </a:rPr>
              <a:t> – </a:t>
            </a:r>
            <a:r>
              <a:rPr lang="pt-BR" sz="3600" u="sng" kern="150" dirty="0">
                <a:latin typeface="Liberation Serif"/>
                <a:ea typeface="NSimSun" panose="02010609030101010101" pitchFamily="49" charset="-122"/>
                <a:cs typeface="Arial" panose="020B0604020202020204" pitchFamily="34" charset="0"/>
              </a:rPr>
              <a:t>Os Procuradores dos Estados e do Distrito Federal, organizados em carreira</a:t>
            </a:r>
            <a:r>
              <a:rPr lang="pt-BR" sz="3600" kern="150" dirty="0">
                <a:latin typeface="Liberation Serif"/>
                <a:ea typeface="NSimSun" panose="02010609030101010101" pitchFamily="49" charset="-122"/>
                <a:cs typeface="Arial" panose="020B0604020202020204" pitchFamily="34" charset="0"/>
              </a:rPr>
              <a:t>, na qual o ingresso dependerá, necessariamente, de concurso público de provas e títulos, com a participação da OAB em todas as fases, </a:t>
            </a:r>
            <a:r>
              <a:rPr lang="pt-BR" sz="3600" u="sng" kern="150" dirty="0">
                <a:latin typeface="Liberation Serif"/>
                <a:ea typeface="NSimSun" panose="02010609030101010101" pitchFamily="49" charset="-122"/>
                <a:cs typeface="Arial" panose="020B0604020202020204" pitchFamily="34" charset="0"/>
              </a:rPr>
              <a:t>exercendo a representação judicial e consultoria das respectivas unidades federadas</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11192249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ESTRUTURA DA ADVOCACIA PÚBLICA NA CF</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b="1" kern="150" dirty="0">
                <a:latin typeface="Liberation Serif"/>
                <a:ea typeface="NSimSun" panose="02010609030101010101" pitchFamily="49" charset="-122"/>
                <a:cs typeface="Arial" panose="020B0604020202020204" pitchFamily="34" charset="0"/>
              </a:rPr>
              <a:t>Procurador Municipal – </a:t>
            </a:r>
            <a:r>
              <a:rPr lang="pt-BR" sz="3600" kern="150" dirty="0">
                <a:latin typeface="Liberation Serif"/>
                <a:ea typeface="NSimSun" panose="02010609030101010101" pitchFamily="49" charset="-122"/>
                <a:cs typeface="Arial" panose="020B0604020202020204" pitchFamily="34" charset="0"/>
              </a:rPr>
              <a:t>A Constituição Federal </a:t>
            </a:r>
            <a:r>
              <a:rPr lang="pt-BR" sz="3600" u="sng" kern="150" dirty="0">
                <a:latin typeface="Liberation Serif"/>
                <a:ea typeface="NSimSun" panose="02010609030101010101" pitchFamily="49" charset="-122"/>
                <a:cs typeface="Arial" panose="020B0604020202020204" pitchFamily="34" charset="0"/>
              </a:rPr>
              <a:t>não traz regramento próprio para os Procuradores Municipais</a:t>
            </a:r>
            <a:r>
              <a:rPr lang="pt-BR" sz="3600" kern="150" dirty="0">
                <a:latin typeface="Liberation Serif"/>
                <a:ea typeface="NSimSun" panose="02010609030101010101" pitchFamily="49" charset="-122"/>
                <a:cs typeface="Arial" panose="020B0604020202020204" pitchFamily="34" charset="0"/>
              </a:rPr>
              <a:t>. Assim, ainda que exista Proposta de Emenda Constitucional com o objetivo de instituir esse regramento, </a:t>
            </a:r>
            <a:r>
              <a:rPr lang="pt-BR" sz="3600" b="1" u="sng" kern="150" dirty="0">
                <a:latin typeface="Liberation Serif"/>
                <a:ea typeface="NSimSun" panose="02010609030101010101" pitchFamily="49" charset="-122"/>
                <a:cs typeface="Arial" panose="020B0604020202020204" pitchFamily="34" charset="0"/>
              </a:rPr>
              <a:t>não há obrigatoriedade de os Municípios instituírem Procuradoria própria</a:t>
            </a:r>
            <a:r>
              <a:rPr lang="pt-BR" sz="3600" kern="150" dirty="0">
                <a:latin typeface="Liberation Serif"/>
                <a:ea typeface="NSimSun" panose="02010609030101010101" pitchFamily="49" charset="-122"/>
                <a:cs typeface="Arial" panose="020B0604020202020204" pitchFamily="34" charset="0"/>
              </a:rPr>
              <a:t>. No entanto, em alguns Municípios, é comum a existência de Procuradorias próprias. Quando não criada, quem faz a defesa do Município em juízo, com fundamento no art. 74, III, “e”, da lei 14.133/2021, alguns Municípios contratam escritórios especializados para esse fim por inexigibilidade de licitação.</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91037051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NO CPC</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2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No </a:t>
            </a:r>
            <a:r>
              <a:rPr lang="pt-BR" sz="3600" u="sng" kern="150" dirty="0">
                <a:latin typeface="Liberation Serif"/>
                <a:ea typeface="NSimSun" panose="02010609030101010101" pitchFamily="49" charset="-122"/>
                <a:cs typeface="Arial" panose="020B0604020202020204" pitchFamily="34" charset="0"/>
              </a:rPr>
              <a:t>Código de Processo Civil de 1973</a:t>
            </a:r>
            <a:r>
              <a:rPr lang="pt-BR" sz="3600" kern="150" dirty="0">
                <a:latin typeface="Liberation Serif"/>
                <a:ea typeface="NSimSun" panose="02010609030101010101" pitchFamily="49" charset="-122"/>
                <a:cs typeface="Arial" panose="020B0604020202020204" pitchFamily="34" charset="0"/>
              </a:rPr>
              <a:t>, havia uma </a:t>
            </a:r>
            <a:r>
              <a:rPr lang="pt-BR" sz="3600" b="1" kern="150" dirty="0">
                <a:latin typeface="Liberation Serif"/>
                <a:ea typeface="NSimSun" panose="02010609030101010101" pitchFamily="49" charset="-122"/>
                <a:cs typeface="Arial" panose="020B0604020202020204" pitchFamily="34" charset="0"/>
              </a:rPr>
              <a:t>carência do regramento da “Fazenda Pública em Juízo”</a:t>
            </a:r>
            <a:r>
              <a:rPr lang="pt-BR" sz="3600" kern="150" dirty="0">
                <a:latin typeface="Liberation Serif"/>
                <a:ea typeface="NSimSun" panose="02010609030101010101" pitchFamily="49" charset="-122"/>
                <a:cs typeface="Arial" panose="020B0604020202020204" pitchFamily="34" charset="0"/>
              </a:rPr>
              <a:t>. Mas </a:t>
            </a:r>
            <a:r>
              <a:rPr lang="pt-BR" sz="3600" b="1" u="sng" kern="150" dirty="0">
                <a:latin typeface="Liberation Serif"/>
                <a:ea typeface="NSimSun" panose="02010609030101010101" pitchFamily="49" charset="-122"/>
                <a:cs typeface="Arial" panose="020B0604020202020204" pitchFamily="34" charset="0"/>
              </a:rPr>
              <a:t>no CPC vigente, nos </a:t>
            </a:r>
            <a:r>
              <a:rPr lang="pt-BR" sz="3600" b="1" u="sng" kern="150" dirty="0" err="1">
                <a:latin typeface="Liberation Serif"/>
                <a:ea typeface="NSimSun" panose="02010609030101010101" pitchFamily="49" charset="-122"/>
                <a:cs typeface="Arial" panose="020B0604020202020204" pitchFamily="34" charset="0"/>
              </a:rPr>
              <a:t>arts</a:t>
            </a:r>
            <a:r>
              <a:rPr lang="pt-BR" sz="3600" b="1" u="sng" kern="150" dirty="0">
                <a:latin typeface="Liberation Serif"/>
                <a:ea typeface="NSimSun" panose="02010609030101010101" pitchFamily="49" charset="-122"/>
                <a:cs typeface="Arial" panose="020B0604020202020204" pitchFamily="34" charset="0"/>
              </a:rPr>
              <a:t>. 182 a 184, houve uma regulamentação da Fazenda Pública em Juízo</a:t>
            </a:r>
            <a:r>
              <a:rPr lang="pt-BR" sz="3600" u="sng" kern="150" dirty="0">
                <a:latin typeface="Liberation Serif"/>
                <a:ea typeface="NSimSun" panose="02010609030101010101" pitchFamily="49" charset="-122"/>
                <a:cs typeface="Arial" panose="020B0604020202020204" pitchFamily="34" charset="0"/>
              </a:rPr>
              <a:t>, estabelecendo a esta algumas garantias, como o prazo em dobro para todas as suas manifestações nos Autos, intimação pessoal, prerrogativa de que seus membros só serão, civil e regressivamente, responsáveis quando agirem com dolo ou fraude no exercício de suas </a:t>
            </a:r>
            <a:r>
              <a:rPr lang="pt-BR" sz="3600" u="sng" kern="150" dirty="0" smtClean="0">
                <a:latin typeface="Liberation Serif"/>
                <a:ea typeface="NSimSun" panose="02010609030101010101" pitchFamily="49" charset="-122"/>
                <a:cs typeface="Arial" panose="020B0604020202020204" pitchFamily="34" charset="0"/>
              </a:rPr>
              <a:t>funções.</a:t>
            </a:r>
            <a:endParaRPr lang="pt-BR" sz="3600" u="sng" kern="150" dirty="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57315750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PRERROGATIVAS X PRIVILÉGIO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u="sng" kern="150" dirty="0">
                <a:latin typeface="Liberation Serif"/>
                <a:ea typeface="NSimSun" panose="02010609030101010101" pitchFamily="49" charset="-122"/>
                <a:cs typeface="Arial" panose="020B0604020202020204" pitchFamily="34" charset="0"/>
              </a:rPr>
              <a:t>Uma das grandes divergências</a:t>
            </a:r>
            <a:r>
              <a:rPr lang="pt-BR" sz="3600" kern="150" dirty="0">
                <a:latin typeface="Liberation Serif"/>
                <a:ea typeface="NSimSun" panose="02010609030101010101" pitchFamily="49" charset="-122"/>
                <a:cs typeface="Arial" panose="020B0604020202020204" pitchFamily="34" charset="0"/>
              </a:rPr>
              <a:t> que geram embate na doutrina, tanto entre quem advoga </a:t>
            </a:r>
            <a:r>
              <a:rPr lang="pt-BR" sz="3600" u="sng" kern="150" dirty="0">
                <a:latin typeface="Liberation Serif"/>
                <a:ea typeface="NSimSun" panose="02010609030101010101" pitchFamily="49" charset="-122"/>
                <a:cs typeface="Arial" panose="020B0604020202020204" pitchFamily="34" charset="0"/>
              </a:rPr>
              <a:t>é se a Fazenda Pública possui prerrogativas ou privilégios</a:t>
            </a:r>
            <a:r>
              <a:rPr lang="pt-BR" sz="3600" kern="150" dirty="0">
                <a:latin typeface="Liberation Serif"/>
                <a:ea typeface="NSimSun" panose="02010609030101010101" pitchFamily="49" charset="-122"/>
                <a:cs typeface="Arial" panose="020B0604020202020204" pitchFamily="34" charset="0"/>
              </a:rPr>
              <a:t>. Isso porque a Fazenda Pública, de fato, possui um tratamento diferenciado quando litiga em juízo, não tendo o mesmo tratamento de um particular. </a:t>
            </a:r>
            <a:r>
              <a:rPr lang="pt-BR" sz="3600" b="1" u="sng" kern="150" dirty="0">
                <a:latin typeface="Liberation Serif"/>
                <a:ea typeface="NSimSun" panose="02010609030101010101" pitchFamily="49" charset="-122"/>
                <a:cs typeface="Arial" panose="020B0604020202020204" pitchFamily="34" charset="0"/>
              </a:rPr>
              <a:t>O entendimento correto é prerrogativa</a:t>
            </a:r>
            <a:r>
              <a:rPr lang="pt-BR" sz="3600" kern="150" dirty="0">
                <a:latin typeface="Liberation Serif"/>
                <a:ea typeface="NSimSun" panose="02010609030101010101" pitchFamily="49" charset="-122"/>
                <a:cs typeface="Arial" panose="020B0604020202020204" pitchFamily="34" charset="0"/>
              </a:rPr>
              <a:t>, </a:t>
            </a:r>
            <a:r>
              <a:rPr lang="pt-BR" sz="3600" b="1" u="sng" kern="150" dirty="0">
                <a:latin typeface="Liberation Serif"/>
                <a:ea typeface="NSimSun" panose="02010609030101010101" pitchFamily="49" charset="-122"/>
                <a:cs typeface="Arial" panose="020B0604020202020204" pitchFamily="34" charset="0"/>
              </a:rPr>
              <a:t>privilégio</a:t>
            </a:r>
            <a:r>
              <a:rPr lang="pt-BR" sz="3600" kern="150" dirty="0">
                <a:latin typeface="Liberation Serif"/>
                <a:ea typeface="NSimSun" panose="02010609030101010101" pitchFamily="49" charset="-122"/>
                <a:cs typeface="Arial" panose="020B0604020202020204" pitchFamily="34" charset="0"/>
              </a:rPr>
              <a:t> </a:t>
            </a:r>
            <a:r>
              <a:rPr lang="pt-BR" sz="3600" u="sng" kern="150" dirty="0">
                <a:latin typeface="Liberation Serif"/>
                <a:ea typeface="NSimSun" panose="02010609030101010101" pitchFamily="49" charset="-122"/>
                <a:cs typeface="Arial" panose="020B0604020202020204" pitchFamily="34" charset="0"/>
              </a:rPr>
              <a:t>é um benefício conferido a alguém de forma indevida e injustificada, já uma prerrogativa é um direito especial concedido a alguém em razão </a:t>
            </a:r>
            <a:r>
              <a:rPr lang="pt-BR" sz="3600" u="sng" kern="150" dirty="0" smtClean="0">
                <a:latin typeface="Liberation Serif"/>
                <a:ea typeface="NSimSun" panose="02010609030101010101" pitchFamily="49" charset="-122"/>
                <a:cs typeface="Arial" panose="020B0604020202020204" pitchFamily="34" charset="0"/>
              </a:rPr>
              <a:t>da relevância do interesse [público] defendido</a:t>
            </a:r>
            <a:r>
              <a:rPr lang="pt-BR" sz="3600" kern="150" dirty="0" smtClean="0">
                <a:latin typeface="Liberation Serif"/>
                <a:ea typeface="NSimSun" panose="02010609030101010101" pitchFamily="49" charset="-122"/>
                <a:cs typeface="Arial" panose="020B0604020202020204" pitchFamily="34" charset="0"/>
              </a:rPr>
              <a:t>.</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4110209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PRERROGATIVAS PROCESSUAIS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kern="150" dirty="0">
                <a:latin typeface="Liberation Serif"/>
                <a:ea typeface="NSimSun" panose="02010609030101010101" pitchFamily="49" charset="-122"/>
                <a:cs typeface="Arial" panose="020B0604020202020204" pitchFamily="34" charset="0"/>
              </a:rPr>
              <a:t>A Administração Pública </a:t>
            </a:r>
            <a:r>
              <a:rPr lang="pt-BR" sz="3600" u="sng" kern="150" dirty="0">
                <a:latin typeface="Liberation Serif"/>
                <a:ea typeface="NSimSun" panose="02010609030101010101" pitchFamily="49" charset="-122"/>
                <a:cs typeface="Arial" panose="020B0604020202020204" pitchFamily="34" charset="0"/>
              </a:rPr>
              <a:t>não está em uma posição de igualdade em relação ao particular</a:t>
            </a:r>
            <a:r>
              <a:rPr lang="pt-BR" sz="3600" kern="150" dirty="0">
                <a:latin typeface="Liberation Serif"/>
                <a:ea typeface="NSimSun" panose="02010609030101010101" pitchFamily="49" charset="-122"/>
                <a:cs typeface="Arial" panose="020B0604020202020204" pitchFamily="34" charset="0"/>
              </a:rPr>
              <a:t>. O </a:t>
            </a:r>
            <a:r>
              <a:rPr lang="pt-BR" sz="3600" b="1" u="sng" kern="150" dirty="0">
                <a:latin typeface="Liberation Serif"/>
                <a:ea typeface="NSimSun" panose="02010609030101010101" pitchFamily="49" charset="-122"/>
                <a:cs typeface="Arial" panose="020B0604020202020204" pitchFamily="34" charset="0"/>
              </a:rPr>
              <a:t>Princípio da Igualdade</a:t>
            </a:r>
            <a:r>
              <a:rPr lang="pt-BR" sz="3600" kern="150" dirty="0">
                <a:latin typeface="Liberation Serif"/>
                <a:ea typeface="NSimSun" panose="02010609030101010101" pitchFamily="49" charset="-122"/>
                <a:cs typeface="Arial" panose="020B0604020202020204" pitchFamily="34" charset="0"/>
              </a:rPr>
              <a:t>, em seu significado material, traz a diretriz de </a:t>
            </a:r>
            <a:r>
              <a:rPr lang="pt-BR" sz="3600" u="sng" kern="150" dirty="0">
                <a:latin typeface="Liberation Serif"/>
                <a:ea typeface="NSimSun" panose="02010609030101010101" pitchFamily="49" charset="-122"/>
                <a:cs typeface="Arial" panose="020B0604020202020204" pitchFamily="34" charset="0"/>
              </a:rPr>
              <a:t>tratar desigualmente aqueles desiguais</a:t>
            </a:r>
            <a:r>
              <a:rPr lang="pt-BR" sz="3600" kern="150" dirty="0">
                <a:latin typeface="Liberation Serif"/>
                <a:ea typeface="NSimSun" panose="02010609030101010101" pitchFamily="49" charset="-122"/>
                <a:cs typeface="Arial" panose="020B0604020202020204" pitchFamily="34" charset="0"/>
              </a:rPr>
              <a:t>. É justamente isso o que </a:t>
            </a:r>
            <a:r>
              <a:rPr lang="pt-BR" sz="3600" u="sng" kern="150" dirty="0">
                <a:latin typeface="Liberation Serif"/>
                <a:ea typeface="NSimSun" panose="02010609030101010101" pitchFamily="49" charset="-122"/>
                <a:cs typeface="Arial" panose="020B0604020202020204" pitchFamily="34" charset="0"/>
              </a:rPr>
              <a:t>legislação</a:t>
            </a:r>
            <a:r>
              <a:rPr lang="pt-BR" sz="3600" kern="150" dirty="0">
                <a:latin typeface="Liberation Serif"/>
                <a:ea typeface="NSimSun" panose="02010609030101010101" pitchFamily="49" charset="-122"/>
                <a:cs typeface="Arial" panose="020B0604020202020204" pitchFamily="34" charset="0"/>
              </a:rPr>
              <a:t> faz: </a:t>
            </a:r>
            <a:r>
              <a:rPr lang="pt-BR" sz="3600" b="1" u="sng" kern="150" dirty="0">
                <a:latin typeface="Liberation Serif"/>
                <a:ea typeface="NSimSun" panose="02010609030101010101" pitchFamily="49" charset="-122"/>
                <a:cs typeface="Arial" panose="020B0604020202020204" pitchFamily="34" charset="0"/>
              </a:rPr>
              <a:t>trata a Fazenda Pública com certas prerrogativas, justamente porque a Fazenda Pública age com interesse público, existe a Supremacia do Interesse Público sobre o privado</a:t>
            </a:r>
            <a:r>
              <a:rPr lang="pt-BR" sz="3600" kern="150" dirty="0">
                <a:latin typeface="Liberation Serif"/>
                <a:ea typeface="NSimSun" panose="02010609030101010101" pitchFamily="49" charset="-122"/>
                <a:cs typeface="Arial" panose="020B0604020202020204" pitchFamily="34" charset="0"/>
              </a:rPr>
              <a:t>. </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81315527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4" name="Espaço Reservado para Conteúdo 2"/>
          <p:cNvSpPr txBox="1"/>
          <p:nvPr/>
        </p:nvSpPr>
        <p:spPr>
          <a:xfrm>
            <a:off x="516240" y="781560"/>
            <a:ext cx="11370600" cy="5633640"/>
          </a:xfrm>
          <a:prstGeom prst="rect">
            <a:avLst/>
          </a:prstGeom>
          <a:noFill/>
          <a:ln w="0">
            <a:noFill/>
          </a:ln>
        </p:spPr>
        <p:txBody>
          <a:bodyPr>
            <a:normAutofit fontScale="88500" lnSpcReduction="10000"/>
          </a:bodyPr>
          <a:lstStyle/>
          <a:p>
            <a:pPr marL="228600" indent="-228240" algn="ctr">
              <a:lnSpc>
                <a:spcPct val="90000"/>
              </a:lnSpc>
              <a:spcBef>
                <a:spcPts val="1001"/>
              </a:spcBef>
              <a:tabLst>
                <a:tab pos="0" algn="l"/>
              </a:tabLst>
            </a:pPr>
            <a:r>
              <a:rPr lang="pt-BR" sz="3300" b="1" strike="noStrike" spc="-1" dirty="0">
                <a:solidFill>
                  <a:srgbClr val="141414"/>
                </a:solidFill>
                <a:latin typeface="Arial"/>
              </a:rPr>
              <a:t>JOÃO PAULO PENHA</a:t>
            </a:r>
            <a:endParaRPr lang="pt-BR" sz="3300" b="0" strike="noStrike" spc="-1" dirty="0">
              <a:solidFill>
                <a:srgbClr val="000000"/>
              </a:solidFill>
              <a:latin typeface="Calibri"/>
            </a:endParaRPr>
          </a:p>
          <a:p>
            <a:pPr algn="ctr">
              <a:lnSpc>
                <a:spcPct val="90000"/>
              </a:lnSpc>
              <a:spcBef>
                <a:spcPts val="1001"/>
              </a:spcBef>
              <a:tabLst>
                <a:tab pos="0" algn="l"/>
              </a:tabLst>
            </a:pPr>
            <a:endParaRPr lang="pt-BR" sz="3300" b="0" strike="noStrike" spc="-1" dirty="0">
              <a:solidFill>
                <a:srgbClr val="000000"/>
              </a:solidFill>
              <a:latin typeface="Calibri"/>
            </a:endParaRPr>
          </a:p>
          <a:p>
            <a:pPr marL="228600" indent="-228240" algn="just">
              <a:lnSpc>
                <a:spcPct val="90000"/>
              </a:lnSpc>
              <a:spcBef>
                <a:spcPts val="1001"/>
              </a:spcBef>
              <a:buClr>
                <a:srgbClr val="000000"/>
              </a:buClr>
              <a:buFont typeface="Arial"/>
              <a:buChar char="•"/>
              <a:tabLst>
                <a:tab pos="0" algn="l"/>
              </a:tabLst>
            </a:pPr>
            <a:r>
              <a:rPr lang="pt-BR" sz="2800" b="1" strike="noStrike" spc="-1" dirty="0">
                <a:solidFill>
                  <a:srgbClr val="000000"/>
                </a:solidFill>
                <a:latin typeface="Arial"/>
              </a:rPr>
              <a:t>Servidor Público </a:t>
            </a:r>
            <a:r>
              <a:rPr lang="pt-BR" sz="2800" b="0" strike="noStrike" spc="-1" dirty="0">
                <a:solidFill>
                  <a:srgbClr val="000000"/>
                </a:solidFill>
                <a:latin typeface="Arial"/>
              </a:rPr>
              <a:t>desde 2004 (CISNORPI, PM de Jacarezinho/PR; CM de Jacarezinho/PR; CM de Ourinhos/SP)</a:t>
            </a:r>
            <a:endParaRPr lang="pt-BR" sz="2800" b="0" strike="noStrike" spc="-1" dirty="0">
              <a:solidFill>
                <a:srgbClr val="000000"/>
              </a:solidFill>
              <a:latin typeface="Calibri"/>
            </a:endParaRPr>
          </a:p>
          <a:p>
            <a:pPr marL="228600" indent="-228240" algn="just">
              <a:lnSpc>
                <a:spcPct val="90000"/>
              </a:lnSpc>
              <a:spcBef>
                <a:spcPts val="1001"/>
              </a:spcBef>
              <a:buClr>
                <a:srgbClr val="000000"/>
              </a:buClr>
              <a:buFont typeface="Arial"/>
              <a:buChar char="•"/>
              <a:tabLst>
                <a:tab pos="0" algn="l"/>
              </a:tabLst>
            </a:pPr>
            <a:r>
              <a:rPr lang="pt-BR" sz="2800" b="1" strike="noStrike" spc="-1" dirty="0" smtClean="0">
                <a:solidFill>
                  <a:srgbClr val="000000"/>
                </a:solidFill>
                <a:latin typeface="Arial"/>
              </a:rPr>
              <a:t>Procurador </a:t>
            </a:r>
            <a:r>
              <a:rPr lang="pt-BR" sz="2800" b="1" strike="noStrike" spc="-1" dirty="0">
                <a:solidFill>
                  <a:srgbClr val="000000"/>
                </a:solidFill>
                <a:latin typeface="Arial"/>
              </a:rPr>
              <a:t>Legislativo </a:t>
            </a:r>
            <a:r>
              <a:rPr lang="pt-BR" sz="2800" b="0" strike="noStrike" spc="-1" dirty="0">
                <a:solidFill>
                  <a:srgbClr val="000000"/>
                </a:solidFill>
                <a:latin typeface="Arial"/>
              </a:rPr>
              <a:t>da Câmara Municipal de Ourinhos/SP desde 2013.</a:t>
            </a:r>
            <a:endParaRPr lang="pt-BR" sz="2800" b="0" strike="noStrike" spc="-1" dirty="0">
              <a:solidFill>
                <a:srgbClr val="000000"/>
              </a:solidFill>
              <a:latin typeface="Calibri"/>
            </a:endParaRPr>
          </a:p>
          <a:p>
            <a:pPr marL="228600" indent="-228240" algn="just">
              <a:lnSpc>
                <a:spcPct val="90000"/>
              </a:lnSpc>
              <a:spcBef>
                <a:spcPts val="1001"/>
              </a:spcBef>
              <a:buClr>
                <a:srgbClr val="000000"/>
              </a:buClr>
              <a:buFont typeface="Arial"/>
              <a:buChar char="•"/>
              <a:tabLst>
                <a:tab pos="0" algn="l"/>
              </a:tabLst>
            </a:pPr>
            <a:r>
              <a:rPr lang="pt-BR" sz="2800" b="1" strike="noStrike" spc="-1" dirty="0">
                <a:solidFill>
                  <a:srgbClr val="000000"/>
                </a:solidFill>
                <a:latin typeface="Arial"/>
              </a:rPr>
              <a:t>Graduado</a:t>
            </a:r>
            <a:r>
              <a:rPr lang="pt-BR" sz="2800" b="0" strike="noStrike" spc="-1" dirty="0">
                <a:solidFill>
                  <a:srgbClr val="000000"/>
                </a:solidFill>
                <a:latin typeface="Arial"/>
              </a:rPr>
              <a:t> em Direito pela UENP;</a:t>
            </a:r>
            <a:endParaRPr lang="pt-BR"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pt-BR" sz="2800" b="1" strike="noStrike" spc="-1" dirty="0">
                <a:solidFill>
                  <a:srgbClr val="000000"/>
                </a:solidFill>
                <a:latin typeface="Arial"/>
              </a:rPr>
              <a:t>Pós-Graduado</a:t>
            </a:r>
            <a:r>
              <a:rPr lang="pt-BR" sz="2800" b="0" strike="noStrike" spc="-1" dirty="0">
                <a:solidFill>
                  <a:srgbClr val="000000"/>
                </a:solidFill>
                <a:latin typeface="Arial"/>
              </a:rPr>
              <a:t> em Direito do Estado pela UEL;</a:t>
            </a:r>
            <a:endParaRPr lang="pt-BR"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pt-BR" sz="2800" b="1" strike="noStrike" spc="-1" dirty="0">
                <a:solidFill>
                  <a:srgbClr val="000000"/>
                </a:solidFill>
                <a:latin typeface="Arial"/>
              </a:rPr>
              <a:t>Mestre</a:t>
            </a:r>
            <a:r>
              <a:rPr lang="pt-BR" sz="2800" b="0" strike="noStrike" spc="-1" dirty="0">
                <a:solidFill>
                  <a:srgbClr val="000000"/>
                </a:solidFill>
                <a:latin typeface="Arial"/>
              </a:rPr>
              <a:t> em Ciência Jurídica pela UENP;</a:t>
            </a:r>
            <a:endParaRPr lang="pt-BR"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tabLst>
                <a:tab pos="0" algn="l"/>
              </a:tabLst>
            </a:pPr>
            <a:r>
              <a:rPr lang="pt-BR" sz="2800" b="1" strike="noStrike" spc="-1" dirty="0">
                <a:solidFill>
                  <a:srgbClr val="000000"/>
                </a:solidFill>
                <a:latin typeface="Arial"/>
              </a:rPr>
              <a:t>Sócio</a:t>
            </a:r>
            <a:r>
              <a:rPr lang="pt-BR" sz="2800" b="0" strike="noStrike" spc="-1" dirty="0">
                <a:solidFill>
                  <a:srgbClr val="000000"/>
                </a:solidFill>
                <a:latin typeface="Arial"/>
              </a:rPr>
              <a:t> do escritório “</a:t>
            </a:r>
            <a:r>
              <a:rPr lang="pt-BR" sz="2800" b="1" strike="noStrike" spc="-1" dirty="0">
                <a:solidFill>
                  <a:srgbClr val="000000"/>
                </a:solidFill>
                <a:latin typeface="Arial"/>
              </a:rPr>
              <a:t>Morais &amp; Penha – Advocacia</a:t>
            </a:r>
            <a:r>
              <a:rPr lang="pt-BR" sz="2800" b="0" strike="noStrike" spc="-1" dirty="0">
                <a:solidFill>
                  <a:srgbClr val="000000"/>
                </a:solidFill>
                <a:latin typeface="Arial"/>
              </a:rPr>
              <a:t>” localizado em Jacarezinho/PR.</a:t>
            </a:r>
            <a:endParaRPr lang="pt-BR" sz="2800" b="0" strike="noStrike" spc="-1" dirty="0">
              <a:solidFill>
                <a:srgbClr val="000000"/>
              </a:solidFill>
              <a:latin typeface="Calibri"/>
            </a:endParaRPr>
          </a:p>
          <a:p>
            <a:pPr marL="228600" indent="-228240">
              <a:lnSpc>
                <a:spcPct val="90000"/>
              </a:lnSpc>
              <a:spcBef>
                <a:spcPts val="1001"/>
              </a:spcBef>
              <a:buClr>
                <a:srgbClr val="141414"/>
              </a:buClr>
              <a:buFont typeface="Arial"/>
              <a:buChar char="•"/>
              <a:tabLst>
                <a:tab pos="0" algn="l"/>
              </a:tabLst>
            </a:pPr>
            <a:r>
              <a:rPr lang="pt-BR" sz="2800" b="1" strike="noStrike" spc="-1" dirty="0">
                <a:solidFill>
                  <a:srgbClr val="141414"/>
                </a:solidFill>
                <a:latin typeface="Arial"/>
              </a:rPr>
              <a:t>E-mail: </a:t>
            </a:r>
            <a:r>
              <a:rPr lang="pt-BR" sz="2800" b="1" strike="noStrike" spc="-1" dirty="0">
                <a:solidFill>
                  <a:srgbClr val="141414"/>
                </a:solidFill>
                <a:latin typeface="Arial"/>
                <a:hlinkClick r:id="rId3"/>
              </a:rPr>
              <a:t>jppenha@adv.oabsp.org.br</a:t>
            </a:r>
            <a:r>
              <a:rPr lang="pt-BR" sz="2800" b="1" strike="noStrike" spc="-1" dirty="0">
                <a:solidFill>
                  <a:srgbClr val="141414"/>
                </a:solidFill>
                <a:latin typeface="Arial"/>
              </a:rPr>
              <a:t> </a:t>
            </a:r>
            <a:endParaRPr lang="pt-BR" sz="2800" b="0" strike="noStrike" spc="-1" dirty="0">
              <a:solidFill>
                <a:srgbClr val="000000"/>
              </a:solidFill>
              <a:latin typeface="Calibri"/>
            </a:endParaRPr>
          </a:p>
          <a:p>
            <a:pPr marL="228600" indent="-228240">
              <a:lnSpc>
                <a:spcPct val="90000"/>
              </a:lnSpc>
              <a:spcBef>
                <a:spcPts val="1001"/>
              </a:spcBef>
              <a:buClr>
                <a:srgbClr val="141414"/>
              </a:buClr>
              <a:buFont typeface="Arial"/>
              <a:buChar char="•"/>
              <a:tabLst>
                <a:tab pos="0" algn="l"/>
              </a:tabLst>
            </a:pPr>
            <a:r>
              <a:rPr lang="pt-BR" sz="2800" b="1" strike="noStrike" spc="-1" dirty="0">
                <a:solidFill>
                  <a:srgbClr val="141414"/>
                </a:solidFill>
                <a:latin typeface="Arial"/>
              </a:rPr>
              <a:t>WhatsApp: </a:t>
            </a:r>
            <a:r>
              <a:rPr lang="pt-BR" sz="2800" b="0" strike="noStrike" spc="-1" dirty="0">
                <a:solidFill>
                  <a:srgbClr val="141414"/>
                </a:solidFill>
                <a:latin typeface="Arial"/>
              </a:rPr>
              <a:t>43-99116-1210</a:t>
            </a:r>
            <a:endParaRPr lang="pt-BR" sz="2800" b="0" strike="noStrike" spc="-1" dirty="0">
              <a:solidFill>
                <a:srgbClr val="000000"/>
              </a:solidFill>
              <a:latin typeface="Calibri"/>
            </a:endParaRPr>
          </a:p>
          <a:p>
            <a:pPr marL="228600" indent="-228240">
              <a:lnSpc>
                <a:spcPct val="90000"/>
              </a:lnSpc>
              <a:spcBef>
                <a:spcPts val="1001"/>
              </a:spcBef>
              <a:buClr>
                <a:srgbClr val="141414"/>
              </a:buClr>
              <a:buFont typeface="Arial"/>
              <a:buChar char="•"/>
              <a:tabLst>
                <a:tab pos="0" algn="l"/>
              </a:tabLst>
            </a:pPr>
            <a:r>
              <a:rPr lang="pt-BR" sz="2800" b="1" strike="noStrike" spc="-1" dirty="0">
                <a:solidFill>
                  <a:srgbClr val="141414"/>
                </a:solidFill>
                <a:latin typeface="Arial"/>
              </a:rPr>
              <a:t>Instagram: </a:t>
            </a:r>
            <a:r>
              <a:rPr lang="pt-BR" sz="2800" i="1" spc="-1" dirty="0" err="1" smtClean="0">
                <a:solidFill>
                  <a:srgbClr val="141414"/>
                </a:solidFill>
                <a:latin typeface="Arial"/>
              </a:rPr>
              <a:t>jppenha</a:t>
            </a:r>
            <a:r>
              <a:rPr lang="pt-BR" sz="2800" i="1" spc="-1" dirty="0" smtClean="0">
                <a:solidFill>
                  <a:srgbClr val="141414"/>
                </a:solidFill>
                <a:latin typeface="Arial"/>
              </a:rPr>
              <a:t> (João Paulo Penha)</a:t>
            </a:r>
            <a:endParaRPr lang="pt-BR" sz="2800" b="0" strike="noStrike" spc="-1" dirty="0">
              <a:solidFill>
                <a:srgbClr val="000000"/>
              </a:solidFill>
              <a:latin typeface="Calibri"/>
            </a:endParaRPr>
          </a:p>
        </p:txBody>
      </p:sp>
      <p:pic>
        <p:nvPicPr>
          <p:cNvPr id="165" name="Imagem 164"/>
          <p:cNvPicPr/>
          <p:nvPr/>
        </p:nvPicPr>
        <p:blipFill>
          <a:blip r:embed="rId4"/>
          <a:stretch/>
        </p:blipFill>
        <p:spPr>
          <a:xfrm>
            <a:off x="9900000" y="4860000"/>
            <a:ext cx="1891080" cy="1817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PRERROGATIVAS PROCESSUAIS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indent="-228240" algn="just">
              <a:lnSpc>
                <a:spcPct val="90000"/>
              </a:lnSpc>
              <a:spcBef>
                <a:spcPts val="1001"/>
              </a:spcBef>
              <a:tabLst>
                <a:tab pos="0" algn="l"/>
              </a:tabLst>
            </a:pPr>
            <a:r>
              <a:rPr lang="pt-BR" sz="3600" kern="150" dirty="0" smtClean="0">
                <a:latin typeface="Liberation Serif"/>
                <a:ea typeface="NSimSun" panose="02010609030101010101" pitchFamily="49" charset="-122"/>
                <a:cs typeface="Arial" panose="020B0604020202020204" pitchFamily="34" charset="0"/>
              </a:rPr>
              <a:t>Quando </a:t>
            </a:r>
            <a:r>
              <a:rPr lang="pt-BR" sz="3600" kern="150" dirty="0">
                <a:latin typeface="Liberation Serif"/>
                <a:ea typeface="NSimSun" panose="02010609030101010101" pitchFamily="49" charset="-122"/>
                <a:cs typeface="Arial" panose="020B0604020202020204" pitchFamily="34" charset="0"/>
              </a:rPr>
              <a:t>a Administração Pública está em juízo, ela está representando o </a:t>
            </a:r>
            <a:r>
              <a:rPr lang="pt-BR" sz="3600" u="sng" kern="150" dirty="0">
                <a:latin typeface="Liberation Serif"/>
                <a:ea typeface="NSimSun" panose="02010609030101010101" pitchFamily="49" charset="-122"/>
                <a:cs typeface="Arial" panose="020B0604020202020204" pitchFamily="34" charset="0"/>
              </a:rPr>
              <a:t>interesse de toda a coletividade</a:t>
            </a:r>
            <a:r>
              <a:rPr lang="pt-BR" sz="3600" kern="150" dirty="0">
                <a:latin typeface="Liberation Serif"/>
                <a:ea typeface="NSimSun" panose="02010609030101010101" pitchFamily="49" charset="-122"/>
                <a:cs typeface="Arial" panose="020B0604020202020204" pitchFamily="34" charset="0"/>
              </a:rPr>
              <a:t>. O grau de responsabilidade é muito maior, porque </a:t>
            </a:r>
            <a:r>
              <a:rPr lang="pt-BR" sz="3600" u="sng" kern="150" dirty="0">
                <a:latin typeface="Liberation Serif"/>
                <a:ea typeface="NSimSun" panose="02010609030101010101" pitchFamily="49" charset="-122"/>
                <a:cs typeface="Arial" panose="020B0604020202020204" pitchFamily="34" charset="0"/>
              </a:rPr>
              <a:t>uma determinada perda de uma ação judicial</a:t>
            </a:r>
            <a:r>
              <a:rPr lang="pt-BR" sz="3600" kern="150" dirty="0">
                <a:latin typeface="Liberation Serif"/>
                <a:ea typeface="NSimSun" panose="02010609030101010101" pitchFamily="49" charset="-122"/>
                <a:cs typeface="Arial" panose="020B0604020202020204" pitchFamily="34" charset="0"/>
              </a:rPr>
              <a:t> representa um </a:t>
            </a:r>
            <a:r>
              <a:rPr lang="pt-BR" sz="3600" u="sng" kern="150" dirty="0">
                <a:latin typeface="Liberation Serif"/>
                <a:ea typeface="NSimSun" panose="02010609030101010101" pitchFamily="49" charset="-122"/>
                <a:cs typeface="Arial" panose="020B0604020202020204" pitchFamily="34" charset="0"/>
              </a:rPr>
              <a:t>impacto financeiro, um impacto organizacional dentro da Administração Pública</a:t>
            </a:r>
            <a:r>
              <a:rPr lang="pt-BR" sz="3600" kern="150" dirty="0">
                <a:latin typeface="Liberation Serif"/>
                <a:ea typeface="NSimSun" panose="02010609030101010101" pitchFamily="49" charset="-122"/>
                <a:cs typeface="Arial" panose="020B0604020202020204" pitchFamily="34" charset="0"/>
              </a:rPr>
              <a:t>. Dessa maneira, </a:t>
            </a:r>
            <a:r>
              <a:rPr lang="pt-BR" sz="3600" b="1" kern="150" dirty="0" smtClean="0">
                <a:latin typeface="Liberation Serif"/>
                <a:ea typeface="NSimSun" panose="02010609030101010101" pitchFamily="49" charset="-122"/>
                <a:cs typeface="Arial" panose="020B0604020202020204" pitchFamily="34" charset="0"/>
              </a:rPr>
              <a:t>a Fazenda Pública </a:t>
            </a:r>
            <a:r>
              <a:rPr lang="pt-BR" sz="3600" b="1" kern="150" dirty="0">
                <a:latin typeface="Liberation Serif"/>
                <a:ea typeface="NSimSun" panose="02010609030101010101" pitchFamily="49" charset="-122"/>
                <a:cs typeface="Arial" panose="020B0604020202020204" pitchFamily="34" charset="0"/>
              </a:rPr>
              <a:t>está em uma situação desigual e necessita de um tratamento desigual</a:t>
            </a:r>
            <a:r>
              <a:rPr lang="pt-BR" sz="3600" kern="150" dirty="0">
                <a:latin typeface="Liberation Serif"/>
                <a:ea typeface="NSimSun" panose="02010609030101010101" pitchFamily="49" charset="-122"/>
                <a:cs typeface="Arial" panose="020B0604020202020204" pitchFamily="34" charset="0"/>
              </a:rPr>
              <a:t>.</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208923082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DESIGUALDADE DA FAZENDA PÚBLICA EM JUÍZO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algn="just">
              <a:spcAft>
                <a:spcPts val="0"/>
              </a:spcAft>
            </a:pPr>
            <a:r>
              <a:rPr lang="pt-BR" sz="3600" b="1" u="sng" kern="150" dirty="0" smtClean="0">
                <a:latin typeface="Liberation Serif"/>
                <a:ea typeface="NSimSun" panose="02010609030101010101" pitchFamily="49" charset="-122"/>
                <a:cs typeface="Arial" panose="020B0604020202020204" pitchFamily="34" charset="0"/>
              </a:rPr>
              <a:t>De </a:t>
            </a:r>
            <a:r>
              <a:rPr lang="pt-BR" sz="3600" b="1" u="sng" kern="150" dirty="0">
                <a:latin typeface="Liberation Serif"/>
                <a:ea typeface="NSimSun" panose="02010609030101010101" pitchFamily="49" charset="-122"/>
                <a:cs typeface="Arial" panose="020B0604020202020204" pitchFamily="34" charset="0"/>
              </a:rPr>
              <a:t>onde advém essa desigualdade?</a:t>
            </a:r>
            <a:r>
              <a:rPr lang="pt-BR" sz="3600" kern="150" dirty="0">
                <a:latin typeface="Liberation Serif"/>
                <a:ea typeface="NSimSun" panose="02010609030101010101" pitchFamily="49" charset="-122"/>
                <a:cs typeface="Arial" panose="020B0604020202020204" pitchFamily="34" charset="0"/>
              </a:rPr>
              <a:t> A Administração Pública tem uma </a:t>
            </a:r>
            <a:r>
              <a:rPr lang="pt-BR" sz="3600" u="sng" kern="150" dirty="0">
                <a:latin typeface="Liberation Serif"/>
                <a:ea typeface="NSimSun" panose="02010609030101010101" pitchFamily="49" charset="-122"/>
                <a:cs typeface="Arial" panose="020B0604020202020204" pitchFamily="34" charset="0"/>
              </a:rPr>
              <a:t>dificuldade maior na coleta de elementos fáticos para a defesa</a:t>
            </a:r>
            <a:r>
              <a:rPr lang="pt-BR" sz="3600" kern="150" dirty="0">
                <a:latin typeface="Liberation Serif"/>
                <a:ea typeface="NSimSun" panose="02010609030101010101" pitchFamily="49" charset="-122"/>
                <a:cs typeface="Arial" panose="020B0604020202020204" pitchFamily="34" charset="0"/>
              </a:rPr>
              <a:t>. O </a:t>
            </a:r>
            <a:r>
              <a:rPr lang="pt-BR" sz="3600" u="sng" kern="150" dirty="0">
                <a:latin typeface="Liberation Serif"/>
                <a:ea typeface="NSimSun" panose="02010609030101010101" pitchFamily="49" charset="-122"/>
                <a:cs typeface="Arial" panose="020B0604020202020204" pitchFamily="34" charset="0"/>
              </a:rPr>
              <a:t>acesso à informação para que o Procurador elabore a defesa da Administração é muito mais </a:t>
            </a:r>
            <a:r>
              <a:rPr lang="pt-BR" sz="3600" u="sng" kern="150" dirty="0" smtClean="0">
                <a:latin typeface="Liberation Serif"/>
                <a:ea typeface="NSimSun" panose="02010609030101010101" pitchFamily="49" charset="-122"/>
                <a:cs typeface="Arial" panose="020B0604020202020204" pitchFamily="34" charset="0"/>
              </a:rPr>
              <a:t>RESTRITO</a:t>
            </a:r>
            <a:r>
              <a:rPr lang="pt-BR" sz="3600" kern="150" dirty="0" smtClean="0">
                <a:latin typeface="Liberation Serif"/>
                <a:ea typeface="NSimSun" panose="02010609030101010101" pitchFamily="49" charset="-122"/>
                <a:cs typeface="Arial" panose="020B0604020202020204" pitchFamily="34" charset="0"/>
              </a:rPr>
              <a:t>. </a:t>
            </a:r>
            <a:r>
              <a:rPr lang="pt-BR" sz="3600" kern="150" dirty="0">
                <a:latin typeface="Liberation Serif"/>
                <a:ea typeface="NSimSun" panose="02010609030101010101" pitchFamily="49" charset="-122"/>
                <a:cs typeface="Arial" panose="020B0604020202020204" pitchFamily="34" charset="0"/>
              </a:rPr>
              <a:t>Ele </a:t>
            </a:r>
            <a:r>
              <a:rPr lang="pt-BR" sz="3600" b="1" u="sng" kern="150" dirty="0">
                <a:latin typeface="Liberation Serif"/>
                <a:ea typeface="NSimSun" panose="02010609030101010101" pitchFamily="49" charset="-122"/>
                <a:cs typeface="Arial" panose="020B0604020202020204" pitchFamily="34" charset="0"/>
              </a:rPr>
              <a:t>depende de toda a estrutura organizacional, do registro da ocorrência efetuado pelas Secretarias, quando isso é feito</a:t>
            </a:r>
            <a:r>
              <a:rPr lang="pt-BR" sz="3600" kern="150" dirty="0">
                <a:latin typeface="Liberation Serif"/>
                <a:ea typeface="NSimSun" panose="02010609030101010101" pitchFamily="49" charset="-122"/>
                <a:cs typeface="Arial" panose="020B0604020202020204" pitchFamily="34" charset="0"/>
              </a:rPr>
              <a:t>. E, se quando é feito, se foi efetuado da maneira correta, possibilitando que o elemento daquela defesa seja aproveitável em juízo. Às vezes, </a:t>
            </a:r>
            <a:r>
              <a:rPr lang="pt-BR" sz="3600" u="sng" kern="150" dirty="0">
                <a:latin typeface="Liberation Serif"/>
                <a:ea typeface="NSimSun" panose="02010609030101010101" pitchFamily="49" charset="-122"/>
                <a:cs typeface="Arial" panose="020B0604020202020204" pitchFamily="34" charset="0"/>
              </a:rPr>
              <a:t>as informações chegam ao Procurador de forma incompleta ou muito em cima do prazo</a:t>
            </a:r>
            <a:r>
              <a:rPr lang="pt-BR" sz="3600" kern="150" dirty="0">
                <a:latin typeface="Liberation Serif"/>
                <a:ea typeface="NSimSun" panose="02010609030101010101" pitchFamily="49" charset="-122"/>
                <a:cs typeface="Arial" panose="020B0604020202020204" pitchFamily="34" charset="0"/>
              </a:rPr>
              <a:t>, isso considerando o </a:t>
            </a:r>
            <a:r>
              <a:rPr lang="pt-BR" sz="3600" b="1" u="sng" kern="150" dirty="0">
                <a:latin typeface="Liberation Serif"/>
                <a:ea typeface="NSimSun" panose="02010609030101010101" pitchFamily="49" charset="-122"/>
                <a:cs typeface="Arial" panose="020B0604020202020204" pitchFamily="34" charset="0"/>
              </a:rPr>
              <a:t>número de ações que um Procurador tem</a:t>
            </a:r>
            <a:r>
              <a:rPr lang="pt-BR" sz="3600" kern="150" dirty="0">
                <a:latin typeface="Liberation Serif"/>
                <a:ea typeface="NSimSun" panose="02010609030101010101" pitchFamily="49" charset="-122"/>
                <a:cs typeface="Arial" panose="020B0604020202020204" pitchFamily="34" charset="0"/>
              </a:rPr>
              <a:t>.</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8978391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PRERROGATIVAS DA FAZENDA PÚBLICA EM JUÍZO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20000"/>
          </a:bodyPr>
          <a:lstStyle/>
          <a:p>
            <a:pPr algn="just">
              <a:spcAft>
                <a:spcPts val="0"/>
              </a:spcAft>
            </a:pPr>
            <a:r>
              <a:rPr lang="pt-BR" sz="3600" b="1" kern="150" dirty="0">
                <a:latin typeface="Liberation Serif"/>
                <a:ea typeface="NSimSun" panose="02010609030101010101" pitchFamily="49" charset="-122"/>
                <a:cs typeface="Arial" panose="020B0604020202020204" pitchFamily="34" charset="0"/>
              </a:rPr>
              <a:t>As principais prerrogativas da Fazenda Pública em juízo são:</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p>
          <a:p>
            <a:pPr algn="just">
              <a:spcAft>
                <a:spcPts val="0"/>
              </a:spcAft>
            </a:pPr>
            <a:r>
              <a:rPr lang="pt-BR" sz="3600" b="1" kern="150" dirty="0">
                <a:latin typeface="Liberation Serif"/>
                <a:ea typeface="NSimSun" panose="02010609030101010101" pitchFamily="49" charset="-122"/>
                <a:cs typeface="Arial" panose="020B0604020202020204" pitchFamily="34" charset="0"/>
              </a:rPr>
              <a:t>1 –</a:t>
            </a:r>
            <a:r>
              <a:rPr lang="pt-BR" sz="3600" kern="150" dirty="0">
                <a:latin typeface="Liberation Serif"/>
                <a:ea typeface="NSimSun" panose="02010609030101010101" pitchFamily="49" charset="-122"/>
                <a:cs typeface="Arial" panose="020B0604020202020204" pitchFamily="34" charset="0"/>
              </a:rPr>
              <a:t> </a:t>
            </a:r>
            <a:r>
              <a:rPr lang="pt-BR" sz="3600" u="sng" kern="150" dirty="0">
                <a:latin typeface="Liberation Serif"/>
                <a:ea typeface="NSimSun" panose="02010609030101010101" pitchFamily="49" charset="-122"/>
                <a:cs typeface="Arial" panose="020B0604020202020204" pitchFamily="34" charset="0"/>
              </a:rPr>
              <a:t>prazo em dobro</a:t>
            </a:r>
            <a:r>
              <a:rPr lang="pt-BR" sz="3600" kern="150" dirty="0">
                <a:latin typeface="Liberation Serif"/>
                <a:ea typeface="NSimSun" panose="02010609030101010101" pitchFamily="49" charset="-122"/>
                <a:cs typeface="Arial" panose="020B0604020202020204" pitchFamily="34" charset="0"/>
              </a:rPr>
              <a:t> para a prática de atos processuais (não apenas para contestar e recorrer, mas também, para manifestar-se nos autos);</a:t>
            </a:r>
          </a:p>
          <a:p>
            <a:pPr algn="just">
              <a:spcAft>
                <a:spcPts val="0"/>
              </a:spcAft>
            </a:pPr>
            <a:r>
              <a:rPr lang="pt-BR" sz="3600" b="1" kern="150" dirty="0">
                <a:latin typeface="Liberation Serif"/>
                <a:ea typeface="NSimSun" panose="02010609030101010101" pitchFamily="49" charset="-122"/>
                <a:cs typeface="Arial" panose="020B0604020202020204" pitchFamily="34" charset="0"/>
              </a:rPr>
              <a:t>2 –</a:t>
            </a:r>
            <a:r>
              <a:rPr lang="pt-BR" sz="3600" kern="150" dirty="0">
                <a:latin typeface="Liberation Serif"/>
                <a:ea typeface="NSimSun" panose="02010609030101010101" pitchFamily="49" charset="-122"/>
                <a:cs typeface="Arial" panose="020B0604020202020204" pitchFamily="34" charset="0"/>
              </a:rPr>
              <a:t> </a:t>
            </a:r>
            <a:r>
              <a:rPr lang="pt-BR" sz="3600" u="sng" kern="150" dirty="0">
                <a:latin typeface="Liberation Serif"/>
                <a:ea typeface="NSimSun" panose="02010609030101010101" pitchFamily="49" charset="-122"/>
                <a:cs typeface="Arial" panose="020B0604020202020204" pitchFamily="34" charset="0"/>
              </a:rPr>
              <a:t>remessas necessárias contra as sentenças proferidas em seu desfavor</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b="1" kern="150" dirty="0">
                <a:latin typeface="Liberation Serif"/>
                <a:ea typeface="NSimSun" panose="02010609030101010101" pitchFamily="49" charset="-122"/>
                <a:cs typeface="Arial" panose="020B0604020202020204" pitchFamily="34" charset="0"/>
              </a:rPr>
              <a:t>3 –</a:t>
            </a:r>
            <a:r>
              <a:rPr lang="pt-BR" sz="3600" kern="150" dirty="0">
                <a:latin typeface="Liberation Serif"/>
                <a:ea typeface="NSimSun" panose="02010609030101010101" pitchFamily="49" charset="-122"/>
                <a:cs typeface="Arial" panose="020B0604020202020204" pitchFamily="34" charset="0"/>
              </a:rPr>
              <a:t> </a:t>
            </a:r>
            <a:r>
              <a:rPr lang="pt-BR" sz="3600" u="sng" kern="150" dirty="0">
                <a:latin typeface="Liberation Serif"/>
                <a:ea typeface="NSimSun" panose="02010609030101010101" pitchFamily="49" charset="-122"/>
                <a:cs typeface="Arial" panose="020B0604020202020204" pitchFamily="34" charset="0"/>
              </a:rPr>
              <a:t>intimação pessoal</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b="1" kern="150" dirty="0">
                <a:latin typeface="Liberation Serif"/>
                <a:ea typeface="NSimSun" panose="02010609030101010101" pitchFamily="49" charset="-122"/>
                <a:cs typeface="Arial" panose="020B0604020202020204" pitchFamily="34" charset="0"/>
              </a:rPr>
              <a:t>4 –</a:t>
            </a:r>
            <a:r>
              <a:rPr lang="pt-BR" sz="3600" kern="150" dirty="0">
                <a:latin typeface="Liberation Serif"/>
                <a:ea typeface="NSimSun" panose="02010609030101010101" pitchFamily="49" charset="-122"/>
                <a:cs typeface="Arial" panose="020B0604020202020204" pitchFamily="34" charset="0"/>
              </a:rPr>
              <a:t> </a:t>
            </a:r>
            <a:r>
              <a:rPr lang="pt-BR" sz="3600" u="sng" kern="150" dirty="0">
                <a:latin typeface="Liberation Serif"/>
                <a:ea typeface="NSimSun" panose="02010609030101010101" pitchFamily="49" charset="-122"/>
                <a:cs typeface="Arial" panose="020B0604020202020204" pitchFamily="34" charset="0"/>
              </a:rPr>
              <a:t>pagamento de suas dívidas</a:t>
            </a:r>
            <a:r>
              <a:rPr lang="pt-BR" sz="3600" kern="150" dirty="0">
                <a:latin typeface="Liberation Serif"/>
                <a:ea typeface="NSimSun" panose="02010609030101010101" pitchFamily="49" charset="-122"/>
                <a:cs typeface="Arial" panose="020B0604020202020204" pitchFamily="34" charset="0"/>
              </a:rPr>
              <a:t> se dão em forma de </a:t>
            </a:r>
            <a:r>
              <a:rPr lang="pt-BR" sz="3600" u="sng" kern="150" dirty="0">
                <a:latin typeface="Liberation Serif"/>
                <a:ea typeface="NSimSun" panose="02010609030101010101" pitchFamily="49" charset="-122"/>
                <a:cs typeface="Arial" panose="020B0604020202020204" pitchFamily="34" charset="0"/>
              </a:rPr>
              <a:t>precatório</a:t>
            </a:r>
            <a:r>
              <a:rPr lang="pt-BR" sz="3600" kern="150" dirty="0">
                <a:latin typeface="Liberation Serif"/>
                <a:ea typeface="NSimSun" panose="02010609030101010101" pitchFamily="49" charset="-122"/>
                <a:cs typeface="Arial" panose="020B0604020202020204" pitchFamily="34" charset="0"/>
              </a:rPr>
              <a:t> ou via </a:t>
            </a:r>
            <a:r>
              <a:rPr lang="pt-BR" sz="3600" u="sng" kern="150" dirty="0">
                <a:latin typeface="Liberation Serif"/>
                <a:ea typeface="NSimSun" panose="02010609030101010101" pitchFamily="49" charset="-122"/>
                <a:cs typeface="Arial" panose="020B0604020202020204" pitchFamily="34" charset="0"/>
              </a:rPr>
              <a:t>requisição de pequeno valor</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18500446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DOS PRAZOS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algn="just">
              <a:spcAft>
                <a:spcPts val="0"/>
              </a:spcAft>
            </a:pPr>
            <a:r>
              <a:rPr lang="pt-BR" sz="3600" b="1" dirty="0" smtClean="0"/>
              <a:t>Art</a:t>
            </a:r>
            <a:r>
              <a:rPr lang="pt-BR" sz="3600" b="1" dirty="0"/>
              <a:t>. 183.</a:t>
            </a:r>
            <a:r>
              <a:rPr lang="pt-BR" sz="3600" dirty="0"/>
              <a:t> A União, os Estados, o Distrito Federal, os Municípios e suas respectivas autarquias e fundações de direito público gozarão de </a:t>
            </a:r>
            <a:r>
              <a:rPr lang="pt-BR" sz="3600" b="1" u="sng" dirty="0"/>
              <a:t>prazo em dobro para todas as suas manifestações processuais</a:t>
            </a:r>
            <a:r>
              <a:rPr lang="pt-BR" sz="3600" dirty="0"/>
              <a:t>, cuja </a:t>
            </a:r>
            <a:r>
              <a:rPr lang="pt-BR" sz="3600" u="sng" dirty="0"/>
              <a:t>contagem terá início a partir da intimação pessoal</a:t>
            </a:r>
            <a:r>
              <a:rPr lang="pt-BR" sz="3600" dirty="0" smtClean="0"/>
              <a:t>.</a:t>
            </a:r>
          </a:p>
          <a:p>
            <a:pPr algn="just">
              <a:spcAft>
                <a:spcPts val="0"/>
              </a:spcAft>
            </a:pPr>
            <a:endParaRPr lang="pt-BR" sz="3600" dirty="0" smtClean="0"/>
          </a:p>
          <a:p>
            <a:pPr algn="just">
              <a:spcAft>
                <a:spcPts val="0"/>
              </a:spcAft>
            </a:pPr>
            <a:r>
              <a:rPr lang="pt-BR" sz="3600" dirty="0" smtClean="0"/>
              <a:t>§ </a:t>
            </a:r>
            <a:r>
              <a:rPr lang="pt-BR" sz="3600" dirty="0"/>
              <a:t>1º A </a:t>
            </a:r>
            <a:r>
              <a:rPr lang="pt-BR" sz="3600" b="1" dirty="0"/>
              <a:t>intimação pessoal</a:t>
            </a:r>
            <a:r>
              <a:rPr lang="pt-BR" sz="3600" dirty="0"/>
              <a:t> far-se-á por </a:t>
            </a:r>
            <a:r>
              <a:rPr lang="pt-BR" sz="3600" u="sng" dirty="0"/>
              <a:t>carga, remessa ou meio eletrônico</a:t>
            </a:r>
            <a:r>
              <a:rPr lang="pt-BR" sz="3600" dirty="0" smtClean="0"/>
              <a:t>.</a:t>
            </a:r>
          </a:p>
          <a:p>
            <a:pPr algn="just">
              <a:spcAft>
                <a:spcPts val="0"/>
              </a:spcAft>
            </a:pPr>
            <a:endParaRPr lang="pt-BR" sz="3600" dirty="0" smtClean="0"/>
          </a:p>
          <a:p>
            <a:pPr algn="just">
              <a:spcAft>
                <a:spcPts val="0"/>
              </a:spcAft>
            </a:pPr>
            <a:r>
              <a:rPr lang="pt-BR" sz="3600" dirty="0" smtClean="0"/>
              <a:t>§ </a:t>
            </a:r>
            <a:r>
              <a:rPr lang="pt-BR" sz="3600" dirty="0"/>
              <a:t>2º </a:t>
            </a:r>
            <a:r>
              <a:rPr lang="pt-BR" sz="3600" b="1" dirty="0"/>
              <a:t>Não se aplica o benefício da contagem em dobro quando a lei estabelecer</a:t>
            </a:r>
            <a:r>
              <a:rPr lang="pt-BR" sz="3600" dirty="0"/>
              <a:t>, de forma expressa, </a:t>
            </a:r>
            <a:r>
              <a:rPr lang="pt-BR" sz="3600" b="1" u="sng" dirty="0"/>
              <a:t>prazo próprio para o ente público</a:t>
            </a:r>
            <a:r>
              <a:rPr lang="pt-BR" sz="3600" dirty="0"/>
              <a:t>.</a:t>
            </a:r>
            <a:endParaRPr lang="pt-BR" sz="3600" kern="150" dirty="0">
              <a:latin typeface="Liberation Serif"/>
              <a:ea typeface="NSimSun" panose="02010609030101010101" pitchFamily="49" charset="-122"/>
              <a:cs typeface="Arial" panose="020B0604020202020204" pitchFamily="34" charset="0"/>
            </a:endParaRPr>
          </a:p>
          <a:p>
            <a:pPr algn="just">
              <a:spcAft>
                <a:spcPts val="0"/>
              </a:spcAft>
            </a:pP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76334685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PRAZOS COMUNS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spcAft>
                <a:spcPts val="0"/>
              </a:spcAft>
            </a:pPr>
            <a:r>
              <a:rPr lang="pt-BR" sz="3600" dirty="0"/>
              <a:t>O Enunciado 53 do Fórum Nacional do Poder Público assim especificou: </a:t>
            </a:r>
            <a:endParaRPr lang="pt-BR" sz="3600" dirty="0" smtClean="0"/>
          </a:p>
          <a:p>
            <a:pPr algn="just">
              <a:spcAft>
                <a:spcPts val="0"/>
              </a:spcAft>
            </a:pPr>
            <a:endParaRPr lang="pt-BR" sz="3600" dirty="0"/>
          </a:p>
          <a:p>
            <a:pPr algn="just">
              <a:spcAft>
                <a:spcPts val="0"/>
              </a:spcAft>
            </a:pPr>
            <a:r>
              <a:rPr lang="pt-BR" sz="3600" b="1" u="sng" dirty="0" smtClean="0"/>
              <a:t>EN</a:t>
            </a:r>
            <a:r>
              <a:rPr lang="pt-BR" sz="3600" b="1" u="sng" dirty="0"/>
              <a:t>. 53:</a:t>
            </a:r>
            <a:r>
              <a:rPr lang="pt-BR" sz="3600" dirty="0"/>
              <a:t> Os </a:t>
            </a:r>
            <a:r>
              <a:rPr lang="pt-BR" sz="3600" u="sng" dirty="0"/>
              <a:t>prazos comuns fixados pelo juiz</a:t>
            </a:r>
            <a:r>
              <a:rPr lang="pt-BR" sz="3600" dirty="0"/>
              <a:t> devem ser contados </a:t>
            </a:r>
            <a:r>
              <a:rPr lang="pt-BR" sz="3600" u="sng" dirty="0"/>
              <a:t>em dobro</a:t>
            </a:r>
            <a:r>
              <a:rPr lang="pt-BR" sz="3600" dirty="0"/>
              <a:t> para a fazenda pública.</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1290881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PRAZOS MISTOS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lnSpcReduction="10000"/>
          </a:bodyPr>
          <a:lstStyle/>
          <a:p>
            <a:pPr algn="just">
              <a:spcAft>
                <a:spcPts val="0"/>
              </a:spcAft>
            </a:pPr>
            <a:r>
              <a:rPr lang="pt-BR" sz="3600" b="1" u="sng" dirty="0" smtClean="0"/>
              <a:t>Prazos Mistos</a:t>
            </a:r>
            <a:r>
              <a:rPr lang="pt-BR" sz="3600" dirty="0" smtClean="0"/>
              <a:t> </a:t>
            </a:r>
            <a:r>
              <a:rPr lang="pt-BR" sz="3600" dirty="0"/>
              <a:t>(prazo envolvendo aquele estabelecido em lei e discricionariedade do juízo</a:t>
            </a:r>
            <a:r>
              <a:rPr lang="pt-BR" sz="3600" dirty="0" smtClean="0"/>
              <a:t>).</a:t>
            </a:r>
          </a:p>
          <a:p>
            <a:pPr algn="just">
              <a:spcAft>
                <a:spcPts val="0"/>
              </a:spcAft>
            </a:pPr>
            <a:endParaRPr lang="pt-BR" sz="3600" dirty="0"/>
          </a:p>
          <a:p>
            <a:pPr algn="just">
              <a:spcAft>
                <a:spcPts val="0"/>
              </a:spcAft>
            </a:pPr>
            <a:r>
              <a:rPr lang="pt-BR" sz="3600" u="sng" dirty="0" smtClean="0"/>
              <a:t>O </a:t>
            </a:r>
            <a:r>
              <a:rPr lang="pt-BR" sz="3600" u="sng" dirty="0"/>
              <a:t>STJ firmou entendimento que também é conferido o </a:t>
            </a:r>
            <a:r>
              <a:rPr lang="pt-BR" sz="3600" b="1" u="sng" dirty="0"/>
              <a:t>prazo em dobro para a Fazenda Pública se manifestar</a:t>
            </a:r>
            <a:r>
              <a:rPr lang="pt-BR" sz="3600" dirty="0"/>
              <a:t>. Como exemplo, </a:t>
            </a:r>
            <a:r>
              <a:rPr lang="pt-BR" sz="3600" u="sng" dirty="0"/>
              <a:t>o art. 970 do CPC que estabelece ao juízo o deferimento do prazo mínimo de 15 dias e máximo de 30, para a parte apresentar contestação em Ação Rescisória</a:t>
            </a:r>
            <a:r>
              <a:rPr lang="pt-BR" sz="3600" dirty="0"/>
              <a:t>.</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6917538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lnSpc>
                <a:spcPct val="115000"/>
              </a:lnSpc>
              <a:spcAft>
                <a:spcPts val="700"/>
              </a:spcAft>
            </a:pPr>
            <a:r>
              <a:rPr lang="pt-BR" sz="3600" b="1" kern="150" dirty="0" smtClean="0">
                <a:latin typeface="Liberation Serif"/>
                <a:ea typeface="NSimSun" panose="02010609030101010101" pitchFamily="49" charset="-122"/>
                <a:cs typeface="Arial" panose="020B0604020202020204" pitchFamily="34" charset="0"/>
              </a:rPr>
              <a:t>1 – Quando a Lei estabelecer prazo próprio para o ente público:</a:t>
            </a:r>
          </a:p>
          <a:p>
            <a:pPr algn="just">
              <a:lnSpc>
                <a:spcPct val="115000"/>
              </a:lnSpc>
              <a:spcAft>
                <a:spcPts val="700"/>
              </a:spcAft>
            </a:pPr>
            <a:r>
              <a:rPr lang="pt-BR" sz="3600" b="1" dirty="0" smtClean="0"/>
              <a:t>Art</a:t>
            </a:r>
            <a:r>
              <a:rPr lang="pt-BR" sz="3600" b="1" dirty="0"/>
              <a:t>. 535 (CPC)</a:t>
            </a:r>
            <a:r>
              <a:rPr lang="pt-BR" sz="3600" dirty="0"/>
              <a:t>. A Fazenda Pública será intimada na pessoa de seu representante judicial, por carga, remessa ou meio eletrônico, para, querendo, no </a:t>
            </a:r>
            <a:r>
              <a:rPr lang="pt-BR" sz="3600" b="1" u="sng" dirty="0"/>
              <a:t>prazo de 30 (trinta) dias e nos próprios autos, impugnar a execução</a:t>
            </a:r>
            <a:r>
              <a:rPr lang="pt-BR" sz="3600" dirty="0"/>
              <a:t>, podendo arguir:</a:t>
            </a:r>
            <a:r>
              <a:rPr lang="pt-BR" sz="3600" kern="150" dirty="0" smtClean="0">
                <a:latin typeface="Liberation Serif"/>
                <a:ea typeface="NSimSun" panose="02010609030101010101" pitchFamily="49" charset="-122"/>
                <a:cs typeface="Arial" panose="020B0604020202020204" pitchFamily="34" charset="0"/>
              </a:rPr>
              <a:t> </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28461978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10000"/>
          </a:bodyPr>
          <a:lstStyle/>
          <a:p>
            <a:pPr algn="just">
              <a:lnSpc>
                <a:spcPct val="115000"/>
              </a:lnSpc>
              <a:spcAft>
                <a:spcPts val="700"/>
              </a:spcAft>
            </a:pPr>
            <a:r>
              <a:rPr lang="pt-BR" sz="3600" b="1" kern="150" dirty="0" smtClean="0">
                <a:latin typeface="Liberation Serif"/>
                <a:ea typeface="NSimSun" panose="02010609030101010101" pitchFamily="49" charset="-122"/>
                <a:cs typeface="Arial" panose="020B0604020202020204" pitchFamily="34" charset="0"/>
              </a:rPr>
              <a:t>1 – Quando a Lei estabelecer prazo próprio para o ente público:</a:t>
            </a:r>
          </a:p>
          <a:p>
            <a:pPr algn="just">
              <a:lnSpc>
                <a:spcPct val="115000"/>
              </a:lnSpc>
              <a:spcAft>
                <a:spcPts val="700"/>
              </a:spcAft>
            </a:pPr>
            <a:r>
              <a:rPr lang="pt-BR" sz="3600" dirty="0"/>
              <a:t>De mesma forma, é o entendimento do Superior Tribunal de Justiça, quando se trata de propositura de </a:t>
            </a:r>
            <a:r>
              <a:rPr lang="pt-BR" sz="3600" b="1" dirty="0"/>
              <a:t>AÇÃO RESCISÓRIA</a:t>
            </a:r>
            <a:r>
              <a:rPr lang="pt-BR" sz="3600" dirty="0"/>
              <a:t>, ou seja, mantém-se o </a:t>
            </a:r>
            <a:r>
              <a:rPr lang="pt-BR" sz="3600" b="1" dirty="0"/>
              <a:t>prazo de </a:t>
            </a:r>
            <a:r>
              <a:rPr lang="pt-BR" sz="3600" b="1" dirty="0" smtClean="0"/>
              <a:t>2 </a:t>
            </a:r>
            <a:r>
              <a:rPr lang="pt-BR" sz="3600" b="1" dirty="0"/>
              <a:t>(dois) anos a contar da última decisão do juízo</a:t>
            </a:r>
            <a:r>
              <a:rPr lang="pt-BR" sz="3600" dirty="0"/>
              <a:t>. SALVO, </a:t>
            </a:r>
            <a:r>
              <a:rPr lang="pt-BR" sz="3600" b="1" dirty="0"/>
              <a:t>quando se tratar de transferência de terras públicas rurais – 8 ANOS – ART. 8ºC - LEI Nº 6739/1979</a:t>
            </a:r>
            <a:r>
              <a:rPr lang="pt-BR" sz="3600" dirty="0"/>
              <a:t> (lei que instituiu a matrícula e registro de imóveis rurais).</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159003335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0000" lnSpcReduction="20000"/>
          </a:bodyPr>
          <a:lstStyle/>
          <a:p>
            <a:pPr algn="just">
              <a:lnSpc>
                <a:spcPct val="115000"/>
              </a:lnSpc>
              <a:spcAft>
                <a:spcPts val="700"/>
              </a:spcAft>
            </a:pPr>
            <a:r>
              <a:rPr lang="pt-BR" sz="3600" b="1" kern="150" dirty="0" smtClean="0">
                <a:latin typeface="Liberation Serif"/>
                <a:ea typeface="NSimSun" panose="02010609030101010101" pitchFamily="49" charset="-122"/>
                <a:cs typeface="Arial" panose="020B0604020202020204" pitchFamily="34" charset="0"/>
              </a:rPr>
              <a:t>1 – Quando a Lei estabelecer prazo próprio para o ente público:</a:t>
            </a:r>
          </a:p>
          <a:p>
            <a:pPr algn="just">
              <a:lnSpc>
                <a:spcPct val="115000"/>
              </a:lnSpc>
              <a:spcAft>
                <a:spcPts val="700"/>
              </a:spcAft>
            </a:pPr>
            <a:r>
              <a:rPr lang="pt-BR" sz="3600" dirty="0"/>
              <a:t>E ainda, também é exceção ao prazo em dobro, </a:t>
            </a:r>
            <a:r>
              <a:rPr lang="pt-BR" sz="3600" b="1" u="sng" dirty="0"/>
              <a:t>o prazo para contestação pela Fazenda Pública em Ação Popular</a:t>
            </a:r>
            <a:r>
              <a:rPr lang="pt-BR" sz="3600" dirty="0"/>
              <a:t>, admitindo-se somente aquele estabelecido no art. 7º, inc. IV da Lei nº 4717/65 que diz</a:t>
            </a:r>
            <a:r>
              <a:rPr lang="pt-BR" sz="3600" dirty="0" smtClean="0"/>
              <a:t>:</a:t>
            </a:r>
          </a:p>
          <a:p>
            <a:pPr algn="just">
              <a:lnSpc>
                <a:spcPct val="115000"/>
              </a:lnSpc>
              <a:spcAft>
                <a:spcPts val="700"/>
              </a:spcAft>
            </a:pPr>
            <a:r>
              <a:rPr lang="pt-BR" sz="3600" dirty="0" smtClean="0"/>
              <a:t> </a:t>
            </a:r>
            <a:r>
              <a:rPr lang="pt-BR" sz="3600" dirty="0"/>
              <a:t>Art. 7º A ação obedecerá ao procedimento ordinário, previsto no Código de Processo Civil, observadas as seguintes normas modificativas: (...) IV - </a:t>
            </a:r>
            <a:r>
              <a:rPr lang="pt-BR" sz="3600" b="1" u="sng" dirty="0"/>
              <a:t>O prazo de contestação é de 20 (vinte) dias, prorrogáveis por mais 20 (vinte), a requerimento do interessado</a:t>
            </a:r>
            <a:r>
              <a:rPr lang="pt-BR" sz="3600" dirty="0"/>
              <a:t>, se particularmente difícil a produção de prova documental, e será comum a todos os interessados, correndo da entrega em cartório do mandado cumprido, ou, quando for o caso, do decurso do prazo assinado em edital.</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408406756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20000"/>
          </a:bodyPr>
          <a:lstStyle/>
          <a:p>
            <a:pPr algn="just">
              <a:lnSpc>
                <a:spcPct val="115000"/>
              </a:lnSpc>
              <a:spcAft>
                <a:spcPts val="700"/>
              </a:spcAft>
            </a:pPr>
            <a:r>
              <a:rPr lang="pt-BR" sz="3600" b="1" kern="150" dirty="0" smtClean="0">
                <a:latin typeface="Liberation Serif"/>
                <a:ea typeface="NSimSun" panose="02010609030101010101" pitchFamily="49" charset="-122"/>
                <a:cs typeface="Arial" panose="020B0604020202020204" pitchFamily="34" charset="0"/>
              </a:rPr>
              <a:t>1 – Quando a Lei estabelecer prazo próprio para o ente público:</a:t>
            </a:r>
          </a:p>
          <a:p>
            <a:pPr algn="just">
              <a:lnSpc>
                <a:spcPct val="115000"/>
              </a:lnSpc>
              <a:spcAft>
                <a:spcPts val="700"/>
              </a:spcAft>
            </a:pPr>
            <a:r>
              <a:rPr lang="pt-BR" sz="3600" dirty="0"/>
              <a:t>Outra exceção, trata-se do Mandado de Segurança: Lei nº 12016/2009 – Mandado de Segurança </a:t>
            </a:r>
          </a:p>
          <a:p>
            <a:pPr algn="just">
              <a:lnSpc>
                <a:spcPct val="115000"/>
              </a:lnSpc>
              <a:spcAft>
                <a:spcPts val="700"/>
              </a:spcAft>
            </a:pPr>
            <a:r>
              <a:rPr lang="pt-BR" sz="3600" dirty="0" smtClean="0"/>
              <a:t>Art</a:t>
            </a:r>
            <a:r>
              <a:rPr lang="pt-BR" sz="3600" dirty="0"/>
              <a:t>. </a:t>
            </a:r>
            <a:r>
              <a:rPr lang="pt-BR" sz="3600" dirty="0" smtClean="0"/>
              <a:t>7º </a:t>
            </a:r>
            <a:r>
              <a:rPr lang="pt-BR" sz="3600" dirty="0"/>
              <a:t>Ao despachar a inicial, o juiz ordenará: I - que se notifique o coator do conteúdo da petição inicial, </a:t>
            </a:r>
            <a:r>
              <a:rPr lang="pt-BR" sz="3600" dirty="0" smtClean="0"/>
              <a:t>enviando-lhe </a:t>
            </a:r>
            <a:r>
              <a:rPr lang="pt-BR" sz="3600" dirty="0"/>
              <a:t>a segunda via apresentada com as cópias dos documentos, a fim de que, </a:t>
            </a:r>
            <a:r>
              <a:rPr lang="pt-BR" sz="3600" b="1" u="sng" dirty="0"/>
              <a:t>no prazo de 10 (dez) dias, preste as informações</a:t>
            </a:r>
            <a:r>
              <a:rPr lang="pt-BR" sz="3600" dirty="0"/>
              <a:t>;</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52036459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6" name="CaixaDeTexto 2"/>
          <p:cNvSpPr/>
          <p:nvPr/>
        </p:nvSpPr>
        <p:spPr>
          <a:xfrm>
            <a:off x="158040" y="959400"/>
            <a:ext cx="11401560" cy="6571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15000"/>
              </a:lnSpc>
              <a:spcAft>
                <a:spcPts val="1001"/>
              </a:spcAft>
            </a:pPr>
            <a:r>
              <a:rPr lang="pt-BR" sz="3200" b="1" spc="-1" dirty="0" smtClean="0">
                <a:solidFill>
                  <a:srgbClr val="000000"/>
                </a:solidFill>
                <a:latin typeface="Calibri"/>
              </a:rPr>
              <a:t>FAZENDA PÚBLICA COMO RÉ – Curitiba/PR - 2/7/2025  </a:t>
            </a:r>
            <a:endParaRPr lang="pt-BR" sz="3200" b="0" strike="noStrike" spc="-1" dirty="0">
              <a:latin typeface="Arial"/>
            </a:endParaRPr>
          </a:p>
        </p:txBody>
      </p:sp>
      <p:sp>
        <p:nvSpPr>
          <p:cNvPr id="4" name="CaixaDeTexto 2"/>
          <p:cNvSpPr/>
          <p:nvPr/>
        </p:nvSpPr>
        <p:spPr>
          <a:xfrm>
            <a:off x="1296877" y="5012019"/>
            <a:ext cx="11401560" cy="6207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15000"/>
              </a:lnSpc>
              <a:spcAft>
                <a:spcPts val="1001"/>
              </a:spcAft>
            </a:pPr>
            <a:endParaRPr lang="pt-BR" sz="3200" b="0" strike="noStrike" spc="-1" dirty="0">
              <a:latin typeface="Arial"/>
            </a:endParaRPr>
          </a:p>
        </p:txBody>
      </p:sp>
      <p:pic>
        <p:nvPicPr>
          <p:cNvPr id="1028" name="Picture 4" descr="Conceito geral da expressão “Fazenda Pública” | Jusbras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877" y="2096086"/>
            <a:ext cx="6471137" cy="3536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a:bodyPr>
          <a:lstStyle/>
          <a:p>
            <a:pPr algn="just">
              <a:lnSpc>
                <a:spcPct val="115000"/>
              </a:lnSpc>
              <a:spcAft>
                <a:spcPts val="700"/>
              </a:spcAft>
            </a:pPr>
            <a:r>
              <a:rPr lang="pt-BR" sz="3600" b="1" kern="150" dirty="0" smtClean="0">
                <a:latin typeface="Liberation Serif"/>
                <a:ea typeface="NSimSun" panose="02010609030101010101" pitchFamily="49" charset="-122"/>
                <a:cs typeface="Arial" panose="020B0604020202020204" pitchFamily="34" charset="0"/>
              </a:rPr>
              <a:t>1 – Quando a Lei estabelecer prazo próprio para o ente público:</a:t>
            </a:r>
          </a:p>
          <a:p>
            <a:pPr algn="just">
              <a:lnSpc>
                <a:spcPct val="115000"/>
              </a:lnSpc>
              <a:spcAft>
                <a:spcPts val="700"/>
              </a:spcAft>
            </a:pPr>
            <a:r>
              <a:rPr lang="pt-BR" sz="3600" u="sng" kern="150" dirty="0" smtClean="0">
                <a:latin typeface="Liberation Serif"/>
                <a:ea typeface="NSimSun" panose="02010609030101010101" pitchFamily="49" charset="-122"/>
                <a:cs typeface="Arial" panose="020B0604020202020204" pitchFamily="34" charset="0"/>
              </a:rPr>
              <a:t>Não </a:t>
            </a:r>
            <a:r>
              <a:rPr lang="pt-BR" sz="3600" u="sng" kern="150" dirty="0">
                <a:latin typeface="Liberation Serif"/>
                <a:ea typeface="NSimSun" panose="02010609030101010101" pitchFamily="49" charset="-122"/>
                <a:cs typeface="Arial" panose="020B0604020202020204" pitchFamily="34" charset="0"/>
              </a:rPr>
              <a:t>se aplica o prazo em dobro no âmbito do Juizados Especiais Federais e dos Juizados Especial da Fazenda Pública</a:t>
            </a:r>
            <a:r>
              <a:rPr lang="pt-BR" sz="3600" kern="150" dirty="0">
                <a:latin typeface="Liberation Serif"/>
                <a:ea typeface="NSimSun" panose="02010609030101010101" pitchFamily="49" charset="-122"/>
                <a:cs typeface="Arial" panose="020B0604020202020204" pitchFamily="34" charset="0"/>
              </a:rPr>
              <a:t>, tem previsão expressa nas leis 10.259, art. 9°, e 12.153/2009, art. 7º., no sentido de que a </a:t>
            </a:r>
            <a:r>
              <a:rPr lang="pt-BR" sz="3600" b="1" kern="150" dirty="0">
                <a:latin typeface="Liberation Serif"/>
                <a:ea typeface="NSimSun" panose="02010609030101010101" pitchFamily="49" charset="-122"/>
                <a:cs typeface="Arial" panose="020B0604020202020204" pitchFamily="34" charset="0"/>
              </a:rPr>
              <a:t>Fazenda Pública não disporá de prazos diferenciados no processos que estejam em curso nesses </a:t>
            </a:r>
            <a:r>
              <a:rPr lang="pt-BR" sz="3600" b="1" kern="150" dirty="0" smtClean="0">
                <a:latin typeface="Liberation Serif"/>
                <a:ea typeface="NSimSun" panose="02010609030101010101" pitchFamily="49" charset="-122"/>
                <a:cs typeface="Arial" panose="020B0604020202020204" pitchFamily="34" charset="0"/>
              </a:rPr>
              <a:t>Juizados.</a:t>
            </a:r>
            <a:endParaRPr lang="pt-BR" sz="3500" b="1" strike="noStrike" spc="-1" dirty="0">
              <a:solidFill>
                <a:srgbClr val="000000"/>
              </a:solidFill>
              <a:latin typeface="Calibre"/>
            </a:endParaRPr>
          </a:p>
        </p:txBody>
      </p:sp>
    </p:spTree>
    <p:extLst>
      <p:ext uri="{BB962C8B-B14F-4D97-AF65-F5344CB8AC3E}">
        <p14:creationId xmlns:p14="http://schemas.microsoft.com/office/powerpoint/2010/main" val="351747229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lnSpc>
                <a:spcPct val="115000"/>
              </a:lnSpc>
              <a:spcAft>
                <a:spcPts val="700"/>
              </a:spcAft>
            </a:pPr>
            <a:r>
              <a:rPr lang="pt-BR" sz="3600" dirty="0"/>
              <a:t>O</a:t>
            </a:r>
            <a:r>
              <a:rPr lang="pt-BR" sz="3600" dirty="0" smtClean="0"/>
              <a:t> </a:t>
            </a:r>
            <a:r>
              <a:rPr lang="pt-BR" sz="3600" dirty="0"/>
              <a:t>Supremo Tribunal Federal ao julgar a ADI 2130/2001, </a:t>
            </a:r>
            <a:r>
              <a:rPr lang="pt-BR" sz="3600" b="1" u="sng" dirty="0"/>
              <a:t>considerou que não há prerrogativa da Fazenda Pública à dobra do prazo, em processos objetivos de controle abstrato de leis e atos normativos</a:t>
            </a:r>
            <a:r>
              <a:rPr lang="pt-BR" sz="3600" dirty="0"/>
              <a:t> (ADI, ADC e ADPF), sendo aplicado àqueles previstos na Lei nº </a:t>
            </a:r>
            <a:r>
              <a:rPr lang="pt-BR" sz="3600" dirty="0" smtClean="0"/>
              <a:t>9868/99 (ADI e ADC).</a:t>
            </a:r>
            <a:endParaRPr lang="pt-BR" sz="3500" b="1" strike="noStrike" spc="-1" dirty="0">
              <a:solidFill>
                <a:srgbClr val="000000"/>
              </a:solidFill>
              <a:latin typeface="Calibre"/>
            </a:endParaRPr>
          </a:p>
        </p:txBody>
      </p:sp>
    </p:spTree>
    <p:extLst>
      <p:ext uri="{BB962C8B-B14F-4D97-AF65-F5344CB8AC3E}">
        <p14:creationId xmlns:p14="http://schemas.microsoft.com/office/powerpoint/2010/main" val="29506686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EXCEÇÕES À REGRA DO PRAZO EM DOBRO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lnSpc>
                <a:spcPct val="115000"/>
              </a:lnSpc>
              <a:spcAft>
                <a:spcPts val="700"/>
              </a:spcAft>
            </a:pPr>
            <a:r>
              <a:rPr lang="pt-BR" sz="3600" b="1" u="sng" dirty="0" smtClean="0">
                <a:solidFill>
                  <a:srgbClr val="000000"/>
                </a:solidFill>
                <a:latin typeface="Calibri" panose="020F0502020204030204" pitchFamily="34" charset="0"/>
              </a:rPr>
              <a:t>A </a:t>
            </a:r>
            <a:r>
              <a:rPr lang="pt-BR" sz="3600" b="1" u="sng" dirty="0">
                <a:solidFill>
                  <a:srgbClr val="000000"/>
                </a:solidFill>
                <a:latin typeface="Calibri" panose="020F0502020204030204" pitchFamily="34" charset="0"/>
              </a:rPr>
              <a:t>regra do prazo em dobro prevista no art. 183 do CPC não se cumula com o disposto no art. 229</a:t>
            </a:r>
            <a:r>
              <a:rPr lang="pt-BR" sz="3600" dirty="0">
                <a:solidFill>
                  <a:srgbClr val="000000"/>
                </a:solidFill>
                <a:latin typeface="Calibri" panose="020F0502020204030204" pitchFamily="34" charset="0"/>
              </a:rPr>
              <a:t> do mesmo diploma, </a:t>
            </a:r>
            <a:r>
              <a:rPr lang="pt-BR" sz="3600" u="sng" dirty="0">
                <a:solidFill>
                  <a:srgbClr val="000000"/>
                </a:solidFill>
                <a:latin typeface="Calibri" panose="020F0502020204030204" pitchFamily="34" charset="0"/>
              </a:rPr>
              <a:t>quando se tratar de autos físicos e com litisconsortes com procuradores distintos</a:t>
            </a:r>
            <a:r>
              <a:rPr lang="pt-BR" sz="3600" dirty="0">
                <a:solidFill>
                  <a:srgbClr val="000000"/>
                </a:solidFill>
                <a:latin typeface="Calibri" panose="020F0502020204030204" pitchFamily="34" charset="0"/>
              </a:rPr>
              <a:t>, pois traria uma morosidade ainda maior ao sistema procedimental. Esse foi o entendimento do STJ ao julgar o Agravo Regimental em Agravo Especial (</a:t>
            </a:r>
            <a:r>
              <a:rPr lang="pt-BR" sz="3600" dirty="0" err="1">
                <a:solidFill>
                  <a:srgbClr val="000000"/>
                </a:solidFill>
                <a:latin typeface="Calibri" panose="020F0502020204030204" pitchFamily="34" charset="0"/>
              </a:rPr>
              <a:t>AgRg</a:t>
            </a:r>
            <a:r>
              <a:rPr lang="pt-BR" sz="3600" dirty="0">
                <a:solidFill>
                  <a:srgbClr val="000000"/>
                </a:solidFill>
                <a:latin typeface="Calibri" panose="020F0502020204030204" pitchFamily="34" charset="0"/>
              </a:rPr>
              <a:t> no </a:t>
            </a:r>
            <a:r>
              <a:rPr lang="pt-BR" sz="3600" dirty="0" err="1">
                <a:solidFill>
                  <a:srgbClr val="000000"/>
                </a:solidFill>
                <a:latin typeface="Calibri" panose="020F0502020204030204" pitchFamily="34" charset="0"/>
              </a:rPr>
              <a:t>AREsp</a:t>
            </a:r>
            <a:r>
              <a:rPr lang="pt-BR" sz="3600" dirty="0">
                <a:solidFill>
                  <a:srgbClr val="000000"/>
                </a:solidFill>
                <a:latin typeface="Calibri" panose="020F0502020204030204" pitchFamily="34" charset="0"/>
              </a:rPr>
              <a:t>) nº 8500/2011: </a:t>
            </a:r>
            <a:r>
              <a:rPr lang="pt-BR" sz="3600" dirty="0" smtClean="0"/>
              <a:t>.</a:t>
            </a:r>
            <a:endParaRPr lang="pt-BR" sz="3500" b="1" strike="noStrike" spc="-1" dirty="0">
              <a:solidFill>
                <a:srgbClr val="000000"/>
              </a:solidFill>
              <a:latin typeface="Calibre"/>
            </a:endParaRPr>
          </a:p>
        </p:txBody>
      </p:sp>
    </p:spTree>
    <p:extLst>
      <p:ext uri="{BB962C8B-B14F-4D97-AF65-F5344CB8AC3E}">
        <p14:creationId xmlns:p14="http://schemas.microsoft.com/office/powerpoint/2010/main" val="314579563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CITAÇÃO DOS ENTES PÚBLICOS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algn="just"/>
            <a:endParaRPr lang="pt-BR" sz="1600" dirty="0">
              <a:solidFill>
                <a:srgbClr val="000000"/>
              </a:solidFill>
              <a:latin typeface="Arial" panose="020B0604020202020204" pitchFamily="34" charset="0"/>
            </a:endParaRPr>
          </a:p>
          <a:p>
            <a:pPr algn="just"/>
            <a:r>
              <a:rPr lang="pt-BR" sz="3600" b="1" u="sng" dirty="0" smtClean="0">
                <a:solidFill>
                  <a:srgbClr val="000000"/>
                </a:solidFill>
                <a:latin typeface="Arial" panose="020B0604020202020204" pitchFamily="34" charset="0"/>
              </a:rPr>
              <a:t>Citação</a:t>
            </a:r>
            <a:r>
              <a:rPr lang="pt-BR" sz="3600" dirty="0" smtClean="0">
                <a:solidFill>
                  <a:srgbClr val="000000"/>
                </a:solidFill>
                <a:latin typeface="Arial" panose="020B0604020202020204" pitchFamily="34" charset="0"/>
              </a:rPr>
              <a:t> é o ato de chamar a parte demandada ao processo para se formar o que é conhecido como a tríade processual (AUTOR-JUIZ-RÉU).</a:t>
            </a:r>
          </a:p>
          <a:p>
            <a:pPr algn="just"/>
            <a:endParaRPr lang="pt-BR" sz="3600" dirty="0">
              <a:solidFill>
                <a:srgbClr val="000000"/>
              </a:solidFill>
              <a:latin typeface="Arial" panose="020B0604020202020204" pitchFamily="34" charset="0"/>
            </a:endParaRPr>
          </a:p>
          <a:p>
            <a:pPr algn="just"/>
            <a:r>
              <a:rPr lang="pt-BR" sz="3600" b="1" dirty="0" smtClean="0">
                <a:solidFill>
                  <a:srgbClr val="000000"/>
                </a:solidFill>
                <a:latin typeface="Calibri" panose="020F0502020204030204" pitchFamily="34" charset="0"/>
              </a:rPr>
              <a:t>Art</a:t>
            </a:r>
            <a:r>
              <a:rPr lang="pt-BR" sz="3600" b="1" dirty="0">
                <a:solidFill>
                  <a:srgbClr val="000000"/>
                </a:solidFill>
                <a:latin typeface="Calibri" panose="020F0502020204030204" pitchFamily="34" charset="0"/>
              </a:rPr>
              <a:t>. 242</a:t>
            </a:r>
            <a:r>
              <a:rPr lang="pt-BR" sz="3600" b="1" dirty="0" smtClean="0">
                <a:solidFill>
                  <a:srgbClr val="000000"/>
                </a:solidFill>
                <a:latin typeface="Calibri" panose="020F0502020204030204" pitchFamily="34" charset="0"/>
              </a:rPr>
              <a:t>. </a:t>
            </a:r>
            <a:r>
              <a:rPr lang="pt-BR" sz="3600" dirty="0" smtClean="0">
                <a:solidFill>
                  <a:srgbClr val="000000"/>
                </a:solidFill>
                <a:latin typeface="Calibri" panose="020F0502020204030204" pitchFamily="34" charset="0"/>
              </a:rPr>
              <a:t>A </a:t>
            </a:r>
            <a:r>
              <a:rPr lang="pt-BR" sz="3600" dirty="0">
                <a:solidFill>
                  <a:srgbClr val="000000"/>
                </a:solidFill>
                <a:latin typeface="Calibri" panose="020F0502020204030204" pitchFamily="34" charset="0"/>
              </a:rPr>
              <a:t>citação será pessoal, podendo, no entanto, ser feita na pessoa do representante legal ou do procurador do réu, do executado ou do interessado</a:t>
            </a:r>
            <a:r>
              <a:rPr lang="pt-BR" sz="3600" dirty="0" smtClean="0">
                <a:solidFill>
                  <a:srgbClr val="000000"/>
                </a:solidFill>
                <a:latin typeface="Calibri" panose="020F0502020204030204" pitchFamily="34" charset="0"/>
              </a:rPr>
              <a:t>.</a:t>
            </a:r>
          </a:p>
          <a:p>
            <a:pPr algn="just"/>
            <a:endParaRPr lang="pt-BR" sz="3600" dirty="0">
              <a:solidFill>
                <a:srgbClr val="000000"/>
              </a:solidFill>
              <a:latin typeface="Calibri" panose="020F0502020204030204" pitchFamily="34" charset="0"/>
            </a:endParaRPr>
          </a:p>
          <a:p>
            <a:pPr algn="just"/>
            <a:r>
              <a:rPr lang="pt-BR" sz="3600" b="1" dirty="0" smtClean="0">
                <a:solidFill>
                  <a:srgbClr val="000000"/>
                </a:solidFill>
                <a:latin typeface="Calibri" panose="020F0502020204030204" pitchFamily="34" charset="0"/>
              </a:rPr>
              <a:t>§</a:t>
            </a:r>
            <a:r>
              <a:rPr lang="pt-BR" sz="3600" b="1" dirty="0">
                <a:solidFill>
                  <a:srgbClr val="000000"/>
                </a:solidFill>
                <a:latin typeface="Calibri" panose="020F0502020204030204" pitchFamily="34" charset="0"/>
              </a:rPr>
              <a:t>3º A citação da União, dos Estados, do Distrito Federal, dos Municípios e de suas respectivas autarquias e fundações de direito público será realizada perante o órgão de Advocacia Pública responsável por sua representação judicial.</a:t>
            </a:r>
            <a:endParaRPr lang="pt-BR" sz="3600" dirty="0">
              <a:solidFill>
                <a:srgbClr val="000000"/>
              </a:solidFill>
              <a:latin typeface="Calibri" panose="020F050202020403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10957538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CITAÇÃO DOS ENTES PÚBLICOS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a:bodyPr>
          <a:lstStyle/>
          <a:p>
            <a:pPr algn="just"/>
            <a:endParaRPr lang="pt-BR" sz="1600" dirty="0">
              <a:solidFill>
                <a:srgbClr val="000000"/>
              </a:solidFill>
              <a:latin typeface="Arial" panose="020B0604020202020204" pitchFamily="34" charset="0"/>
            </a:endParaRPr>
          </a:p>
          <a:p>
            <a:pPr algn="just"/>
            <a:endParaRPr lang="pt-BR" sz="1600" dirty="0">
              <a:solidFill>
                <a:srgbClr val="000000"/>
              </a:solidFill>
              <a:latin typeface="Arial" panose="020B0604020202020204" pitchFamily="34" charset="0"/>
            </a:endParaRPr>
          </a:p>
          <a:p>
            <a:pPr algn="just"/>
            <a:r>
              <a:rPr lang="pt-BR" sz="3600" b="1" dirty="0" smtClean="0">
                <a:solidFill>
                  <a:srgbClr val="000000"/>
                </a:solidFill>
                <a:latin typeface="Calibri" panose="020F0502020204030204" pitchFamily="34" charset="0"/>
              </a:rPr>
              <a:t>Art</a:t>
            </a:r>
            <a:r>
              <a:rPr lang="pt-BR" sz="3600" b="1" dirty="0">
                <a:solidFill>
                  <a:srgbClr val="000000"/>
                </a:solidFill>
                <a:latin typeface="Calibri" panose="020F0502020204030204" pitchFamily="34" charset="0"/>
              </a:rPr>
              <a:t>. 242</a:t>
            </a:r>
            <a:r>
              <a:rPr lang="pt-BR" sz="3600" b="1" dirty="0" smtClean="0">
                <a:solidFill>
                  <a:srgbClr val="000000"/>
                </a:solidFill>
                <a:latin typeface="Calibri" panose="020F0502020204030204" pitchFamily="34" charset="0"/>
              </a:rPr>
              <a:t>. </a:t>
            </a:r>
            <a:r>
              <a:rPr lang="pt-BR" sz="3600" dirty="0" smtClean="0">
                <a:solidFill>
                  <a:srgbClr val="000000"/>
                </a:solidFill>
                <a:latin typeface="Calibri" panose="020F0502020204030204" pitchFamily="34" charset="0"/>
              </a:rPr>
              <a:t>A </a:t>
            </a:r>
            <a:r>
              <a:rPr lang="pt-BR" sz="3600" dirty="0">
                <a:solidFill>
                  <a:srgbClr val="000000"/>
                </a:solidFill>
                <a:latin typeface="Calibri" panose="020F0502020204030204" pitchFamily="34" charset="0"/>
              </a:rPr>
              <a:t>citação será pessoal, podendo, no entanto, ser feita na pessoa do representante legal ou do procurador do réu, do executado ou do interessado</a:t>
            </a:r>
            <a:r>
              <a:rPr lang="pt-BR" sz="3600" dirty="0" smtClean="0">
                <a:solidFill>
                  <a:srgbClr val="000000"/>
                </a:solidFill>
                <a:latin typeface="Calibri" panose="020F0502020204030204" pitchFamily="34" charset="0"/>
              </a:rPr>
              <a:t>.</a:t>
            </a:r>
          </a:p>
          <a:p>
            <a:pPr algn="just"/>
            <a:endParaRPr lang="pt-BR" sz="3600" dirty="0">
              <a:solidFill>
                <a:srgbClr val="000000"/>
              </a:solidFill>
              <a:latin typeface="Calibri" panose="020F0502020204030204" pitchFamily="34" charset="0"/>
            </a:endParaRPr>
          </a:p>
          <a:p>
            <a:pPr algn="just"/>
            <a:r>
              <a:rPr lang="pt-BR" sz="3600" b="1" dirty="0" smtClean="0">
                <a:solidFill>
                  <a:srgbClr val="000000"/>
                </a:solidFill>
                <a:latin typeface="Calibri" panose="020F0502020204030204" pitchFamily="34" charset="0"/>
              </a:rPr>
              <a:t>§</a:t>
            </a:r>
            <a:r>
              <a:rPr lang="pt-BR" sz="3600" b="1" dirty="0">
                <a:solidFill>
                  <a:srgbClr val="000000"/>
                </a:solidFill>
                <a:latin typeface="Calibri" panose="020F0502020204030204" pitchFamily="34" charset="0"/>
              </a:rPr>
              <a:t>3º A citação da União, dos Estados, do Distrito Federal, dos Municípios e de suas respectivas autarquias e fundações de direito público será realizada perante o órgão de Advocacia Pública responsável por sua representação judicial.</a:t>
            </a:r>
            <a:endParaRPr lang="pt-BR" sz="3600" dirty="0">
              <a:solidFill>
                <a:srgbClr val="000000"/>
              </a:solidFill>
              <a:latin typeface="Calibri" panose="020F050202020403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60521062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CITAÇÃO DOS ENTES PÚBLICOS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0000" lnSpcReduction="20000"/>
          </a:bodyPr>
          <a:lstStyle/>
          <a:p>
            <a:pPr algn="just"/>
            <a:endParaRPr lang="pt-BR" sz="1600" dirty="0">
              <a:solidFill>
                <a:srgbClr val="000000"/>
              </a:solidFill>
              <a:latin typeface="Arial" panose="020B0604020202020204" pitchFamily="34" charset="0"/>
            </a:endParaRPr>
          </a:p>
          <a:p>
            <a:pPr algn="just"/>
            <a:endParaRPr lang="pt-BR" sz="1600" dirty="0">
              <a:solidFill>
                <a:srgbClr val="000000"/>
              </a:solidFill>
              <a:latin typeface="Arial" panose="020B0604020202020204" pitchFamily="34" charset="0"/>
            </a:endParaRPr>
          </a:p>
          <a:p>
            <a:pPr algn="just"/>
            <a:r>
              <a:rPr lang="pt-BR" sz="3600" b="1" dirty="0">
                <a:solidFill>
                  <a:srgbClr val="000000"/>
                </a:solidFill>
                <a:latin typeface="Arial" panose="020B0604020202020204" pitchFamily="34" charset="0"/>
              </a:rPr>
              <a:t>Art. 246.</a:t>
            </a:r>
            <a:r>
              <a:rPr lang="pt-BR" sz="3600" dirty="0">
                <a:solidFill>
                  <a:srgbClr val="000000"/>
                </a:solidFill>
                <a:latin typeface="Arial" panose="020B0604020202020204" pitchFamily="34" charset="0"/>
              </a:rPr>
              <a:t> A citação será feita preferencialmente por meio eletrônico, no prazo de até 2 (dois) dias úteis, contado da decisão que a determinar, por meio dos endereços eletrônicos indicados pelo citando no banco de dados do Poder Judiciário, conforme regulamento do Conselho Nacional de Justiça. </a:t>
            </a:r>
            <a:endParaRPr lang="pt-BR" sz="3600" dirty="0" smtClean="0">
              <a:solidFill>
                <a:srgbClr val="000000"/>
              </a:solidFill>
              <a:latin typeface="Arial" panose="020B0604020202020204" pitchFamily="34" charset="0"/>
            </a:endParaRPr>
          </a:p>
          <a:p>
            <a:pPr algn="just"/>
            <a:endParaRPr lang="pt-BR" sz="3600" dirty="0" smtClean="0">
              <a:solidFill>
                <a:srgbClr val="000000"/>
              </a:solidFill>
              <a:latin typeface="Calibri" panose="020F0502020204030204" pitchFamily="34" charset="0"/>
            </a:endParaRPr>
          </a:p>
          <a:p>
            <a:pPr algn="just"/>
            <a:r>
              <a:rPr lang="pt-BR" sz="3600" b="1" dirty="0">
                <a:solidFill>
                  <a:srgbClr val="000000"/>
                </a:solidFill>
                <a:latin typeface="Arial" panose="020B0604020202020204" pitchFamily="34" charset="0"/>
              </a:rPr>
              <a:t>§ </a:t>
            </a:r>
            <a:r>
              <a:rPr lang="pt-BR" sz="3600" b="1" dirty="0" smtClean="0">
                <a:solidFill>
                  <a:srgbClr val="000000"/>
                </a:solidFill>
                <a:latin typeface="Arial" panose="020B0604020202020204" pitchFamily="34" charset="0"/>
              </a:rPr>
              <a:t>1º.</a:t>
            </a:r>
            <a:r>
              <a:rPr lang="pt-BR" sz="3600" dirty="0" smtClean="0">
                <a:solidFill>
                  <a:srgbClr val="000000"/>
                </a:solidFill>
                <a:latin typeface="Arial" panose="020B0604020202020204" pitchFamily="34" charset="0"/>
              </a:rPr>
              <a:t> </a:t>
            </a:r>
            <a:r>
              <a:rPr lang="pt-BR" sz="3600" b="1" dirty="0">
                <a:solidFill>
                  <a:srgbClr val="000000"/>
                </a:solidFill>
                <a:latin typeface="Arial" panose="020B0604020202020204" pitchFamily="34" charset="0"/>
              </a:rPr>
              <a:t>As empresas públicas e privadas são obrigadas a manter cadastro nos sistemas de processo em autos eletrônicos, para efeito de recebimento de citações e intimações, as quais serão efetuadas preferencialmente por esse meio</a:t>
            </a:r>
            <a:r>
              <a:rPr lang="pt-BR" sz="3600" dirty="0">
                <a:solidFill>
                  <a:srgbClr val="000000"/>
                </a:solidFill>
                <a:latin typeface="Arial" panose="020B0604020202020204" pitchFamily="34" charset="0"/>
              </a:rPr>
              <a:t>. </a:t>
            </a:r>
            <a:endParaRPr lang="pt-BR" sz="3600" dirty="0" smtClean="0">
              <a:solidFill>
                <a:srgbClr val="000000"/>
              </a:solidFill>
              <a:latin typeface="Arial" panose="020B0604020202020204" pitchFamily="34" charset="0"/>
            </a:endParaRPr>
          </a:p>
          <a:p>
            <a:pPr algn="just"/>
            <a:endParaRPr lang="pt-BR" sz="3600" spc="-1" dirty="0">
              <a:solidFill>
                <a:srgbClr val="000000"/>
              </a:solidFill>
              <a:latin typeface="Arial" panose="020B0604020202020204" pitchFamily="34" charset="0"/>
            </a:endParaRPr>
          </a:p>
          <a:p>
            <a:pPr algn="just"/>
            <a:r>
              <a:rPr lang="pt-BR" sz="3600" b="1" dirty="0">
                <a:solidFill>
                  <a:srgbClr val="000000"/>
                </a:solidFill>
                <a:latin typeface="Arial" panose="020B0604020202020204" pitchFamily="34" charset="0"/>
              </a:rPr>
              <a:t>§ 2º</a:t>
            </a:r>
            <a:r>
              <a:rPr lang="pt-BR" sz="3600" dirty="0">
                <a:solidFill>
                  <a:srgbClr val="000000"/>
                </a:solidFill>
                <a:latin typeface="Arial" panose="020B0604020202020204" pitchFamily="34" charset="0"/>
              </a:rPr>
              <a:t> </a:t>
            </a:r>
            <a:r>
              <a:rPr lang="pt-BR" sz="3600" b="1" dirty="0">
                <a:solidFill>
                  <a:srgbClr val="000000"/>
                </a:solidFill>
                <a:latin typeface="Arial" panose="020B0604020202020204" pitchFamily="34" charset="0"/>
              </a:rPr>
              <a:t>O disposto no § 1º aplica-se à </a:t>
            </a:r>
            <a:r>
              <a:rPr lang="pt-BR" sz="3600" b="1" u="sng" dirty="0">
                <a:solidFill>
                  <a:srgbClr val="000000"/>
                </a:solidFill>
                <a:latin typeface="Arial" panose="020B0604020202020204" pitchFamily="34" charset="0"/>
              </a:rPr>
              <a:t>União, aos Estados, ao Distrito Federal, aos Municípios e às entidades da administração indireta</a:t>
            </a:r>
            <a:r>
              <a:rPr lang="pt-BR" sz="3600" dirty="0">
                <a:solidFill>
                  <a:srgbClr val="000000"/>
                </a:solidFill>
                <a:latin typeface="Arial" panose="020B0604020202020204" pitchFamily="34" charset="0"/>
              </a:rPr>
              <a:t>.</a:t>
            </a:r>
            <a:endParaRPr lang="pt-BR" sz="3500" spc="-1" dirty="0">
              <a:solidFill>
                <a:srgbClr val="000000"/>
              </a:solidFill>
              <a:latin typeface="Calibre"/>
            </a:endParaRPr>
          </a:p>
        </p:txBody>
      </p:sp>
    </p:spTree>
    <p:extLst>
      <p:ext uri="{BB962C8B-B14F-4D97-AF65-F5344CB8AC3E}">
        <p14:creationId xmlns:p14="http://schemas.microsoft.com/office/powerpoint/2010/main" val="107566374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fontScale="92500"/>
          </a:bodyPr>
          <a:lstStyle/>
          <a:p>
            <a:pPr algn="ctr">
              <a:lnSpc>
                <a:spcPct val="90000"/>
              </a:lnSpc>
            </a:pPr>
            <a:r>
              <a:rPr lang="pt-BR" sz="4400" b="1" spc="-1" dirty="0" smtClean="0">
                <a:solidFill>
                  <a:srgbClr val="000000"/>
                </a:solidFill>
                <a:latin typeface="Calibri Light"/>
              </a:rPr>
              <a:t>CITAÇÃO ELETRÔNICA POR PORTAL ELETRÔNICO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algn="just"/>
            <a:r>
              <a:rPr lang="pt-BR" sz="3600" dirty="0" smtClean="0">
                <a:solidFill>
                  <a:srgbClr val="000000"/>
                </a:solidFill>
                <a:latin typeface="Calibri" panose="020F0502020204030204" pitchFamily="34" charset="0"/>
              </a:rPr>
              <a:t>Sobre </a:t>
            </a:r>
            <a:r>
              <a:rPr lang="pt-BR" sz="3600" dirty="0">
                <a:solidFill>
                  <a:srgbClr val="000000"/>
                </a:solidFill>
                <a:latin typeface="Calibri" panose="020F0502020204030204" pitchFamily="34" charset="0"/>
              </a:rPr>
              <a:t>a </a:t>
            </a:r>
            <a:r>
              <a:rPr lang="pt-BR" sz="3600" u="sng" dirty="0">
                <a:solidFill>
                  <a:srgbClr val="000000"/>
                </a:solidFill>
                <a:latin typeface="Calibri" panose="020F0502020204030204" pitchFamily="34" charset="0"/>
              </a:rPr>
              <a:t>citação por meio eletrônico</a:t>
            </a:r>
            <a:r>
              <a:rPr lang="pt-BR" sz="3600" dirty="0">
                <a:solidFill>
                  <a:srgbClr val="000000"/>
                </a:solidFill>
                <a:latin typeface="Calibri" panose="020F0502020204030204" pitchFamily="34" charset="0"/>
              </a:rPr>
              <a:t>, tem-se como </a:t>
            </a:r>
            <a:r>
              <a:rPr lang="pt-BR" sz="3600" u="sng" dirty="0">
                <a:solidFill>
                  <a:srgbClr val="000000"/>
                </a:solidFill>
                <a:latin typeface="Calibri" panose="020F0502020204030204" pitchFamily="34" charset="0"/>
              </a:rPr>
              <a:t>referência o preconizado na legislação que disciplinou a informatização do processo judicial</a:t>
            </a:r>
            <a:r>
              <a:rPr lang="pt-BR" sz="3600" dirty="0">
                <a:solidFill>
                  <a:srgbClr val="000000"/>
                </a:solidFill>
                <a:latin typeface="Calibri" panose="020F0502020204030204" pitchFamily="34" charset="0"/>
              </a:rPr>
              <a:t> - LEI Nº 11419/2006: </a:t>
            </a:r>
            <a:endParaRPr lang="pt-BR" sz="3600" dirty="0" smtClean="0">
              <a:solidFill>
                <a:srgbClr val="000000"/>
              </a:solidFill>
              <a:latin typeface="Calibri" panose="020F0502020204030204" pitchFamily="34" charset="0"/>
            </a:endParaRPr>
          </a:p>
          <a:p>
            <a:endParaRPr lang="pt-BR" sz="1600" dirty="0">
              <a:solidFill>
                <a:srgbClr val="000000"/>
              </a:solidFill>
              <a:latin typeface="Calibri" panose="020F0502020204030204" pitchFamily="34" charset="0"/>
            </a:endParaRPr>
          </a:p>
          <a:p>
            <a:pPr algn="just"/>
            <a:r>
              <a:rPr lang="pt-BR" sz="3600" b="1" dirty="0">
                <a:solidFill>
                  <a:srgbClr val="000000"/>
                </a:solidFill>
                <a:latin typeface="Calibri" panose="020F0502020204030204" pitchFamily="34" charset="0"/>
              </a:rPr>
              <a:t>Art. 6º</a:t>
            </a:r>
            <a:r>
              <a:rPr lang="pt-BR" sz="3600" dirty="0">
                <a:solidFill>
                  <a:srgbClr val="000000"/>
                </a:solidFill>
                <a:latin typeface="Calibri" panose="020F0502020204030204" pitchFamily="34" charset="0"/>
              </a:rPr>
              <a:t> Observadas as formas e as cautelas do art. 5º desta Lei, </a:t>
            </a:r>
            <a:r>
              <a:rPr lang="pt-BR" sz="3600" b="1" u="sng" dirty="0">
                <a:solidFill>
                  <a:srgbClr val="000000"/>
                </a:solidFill>
                <a:latin typeface="Calibri" panose="020F0502020204030204" pitchFamily="34" charset="0"/>
              </a:rPr>
              <a:t>as citações, inclusive da Fazenda Pública, excetuadas as dos Direitos Processuais Criminal e Infracional, poderão ser feitas por meio eletrônico, desde que a íntegra dos autos seja acessível ao citando</a:t>
            </a:r>
            <a:r>
              <a:rPr lang="pt-BR" sz="3600" dirty="0">
                <a:solidFill>
                  <a:srgbClr val="000000"/>
                </a:solidFill>
                <a:latin typeface="Calibri" panose="020F0502020204030204" pitchFamily="34" charset="0"/>
              </a:rPr>
              <a:t>.</a:t>
            </a:r>
          </a:p>
          <a:p>
            <a:r>
              <a:rPr lang="pt-BR" sz="3600" dirty="0" smtClean="0">
                <a:solidFill>
                  <a:srgbClr val="000000"/>
                </a:solidFill>
                <a:latin typeface="Arial" panose="020B0604020202020204" pitchFamily="34" charset="0"/>
              </a:rPr>
              <a:t>(...)</a:t>
            </a:r>
            <a:endParaRPr lang="pt-BR" sz="3600" dirty="0">
              <a:solidFill>
                <a:srgbClr val="000000"/>
              </a:solidFill>
              <a:latin typeface="Arial" panose="020B0604020202020204" pitchFamily="34" charset="0"/>
            </a:endParaRPr>
          </a:p>
          <a:p>
            <a:pPr algn="just"/>
            <a:r>
              <a:rPr lang="pt-BR" sz="3600" dirty="0" smtClean="0">
                <a:solidFill>
                  <a:srgbClr val="000000"/>
                </a:solidFill>
                <a:latin typeface="Calibri" panose="020F0502020204030204" pitchFamily="34" charset="0"/>
              </a:rPr>
              <a:t>Art</a:t>
            </a:r>
            <a:r>
              <a:rPr lang="pt-BR" sz="3600" dirty="0">
                <a:solidFill>
                  <a:srgbClr val="000000"/>
                </a:solidFill>
                <a:latin typeface="Calibri" panose="020F0502020204030204" pitchFamily="34" charset="0"/>
              </a:rPr>
              <a:t>. 9º No processo eletrônico, </a:t>
            </a:r>
            <a:r>
              <a:rPr lang="pt-BR" sz="3600" b="1" u="sng" dirty="0">
                <a:solidFill>
                  <a:srgbClr val="000000"/>
                </a:solidFill>
                <a:latin typeface="Calibri" panose="020F0502020204030204" pitchFamily="34" charset="0"/>
              </a:rPr>
              <a:t>todas as citações, intimações e notificações, inclusive da Fazenda Pública, serão feitas por meio eletrônico, na forma desta Lei</a:t>
            </a:r>
            <a:r>
              <a:rPr lang="pt-BR" sz="3600" dirty="0">
                <a:solidFill>
                  <a:srgbClr val="000000"/>
                </a:solidFill>
                <a:latin typeface="Calibri" panose="020F0502020204030204" pitchFamily="34" charset="0"/>
              </a:rPr>
              <a:t>.</a:t>
            </a:r>
          </a:p>
          <a:p>
            <a:r>
              <a:rPr lang="pt-BR" sz="3600" dirty="0" smtClean="0">
                <a:solidFill>
                  <a:srgbClr val="000000"/>
                </a:solidFill>
                <a:latin typeface="Calibri" panose="020F0502020204030204" pitchFamily="34" charset="0"/>
              </a:rPr>
              <a:t>(</a:t>
            </a:r>
            <a:r>
              <a:rPr lang="pt-BR" sz="3600" dirty="0">
                <a:solidFill>
                  <a:srgbClr val="000000"/>
                </a:solidFill>
                <a:latin typeface="Calibri" panose="020F0502020204030204" pitchFamily="34" charset="0"/>
              </a:rPr>
              <a:t>LEI DA INFORMATIZAÇÃO –LEI 11419/2006)</a:t>
            </a: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255681233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INTIMAÇÃO DA FAZENDA PÚBLICA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pPr algn="just">
              <a:spcAft>
                <a:spcPts val="0"/>
              </a:spcAft>
            </a:pPr>
            <a:r>
              <a:rPr lang="pt-BR" sz="3600" b="1" kern="150" dirty="0">
                <a:latin typeface="Liberation Serif"/>
                <a:ea typeface="NSimSun" panose="02010609030101010101" pitchFamily="49" charset="-122"/>
                <a:cs typeface="Arial" panose="020B0604020202020204" pitchFamily="34" charset="0"/>
              </a:rPr>
              <a:t>Art. 269,§ 3º, do CPC</a:t>
            </a:r>
            <a:r>
              <a:rPr lang="pt-BR" sz="3600" kern="150" dirty="0">
                <a:latin typeface="Liberation Serif"/>
                <a:ea typeface="NSimSun" panose="02010609030101010101" pitchFamily="49" charset="-122"/>
                <a:cs typeface="Arial" panose="020B0604020202020204" pitchFamily="34" charset="0"/>
              </a:rPr>
              <a:t>, prevê </a:t>
            </a:r>
            <a:r>
              <a:rPr lang="pt-BR" sz="3600" u="sng" kern="150" dirty="0">
                <a:latin typeface="Liberation Serif"/>
                <a:ea typeface="NSimSun" panose="02010609030101010101" pitchFamily="49" charset="-122"/>
                <a:cs typeface="Arial" panose="020B0604020202020204" pitchFamily="34" charset="0"/>
              </a:rPr>
              <a:t>a intimação pessoal da União, dos Estados, Distrito Federal e dos Municípios, além de suas Autarquias e Fundações Públicos, devendo ser perante o órgão da Advocacia Pública, responsável pela sua Representação em Juízo</a:t>
            </a:r>
            <a:r>
              <a:rPr lang="pt-BR" sz="3600" kern="150" dirty="0">
                <a:latin typeface="Liberation Serif"/>
                <a:ea typeface="NSimSun" panose="02010609030101010101" pitchFamily="49" charset="-122"/>
                <a:cs typeface="Arial" panose="020B0604020202020204" pitchFamily="34" charset="0"/>
              </a:rPr>
              <a:t>. </a:t>
            </a:r>
            <a:endParaRPr lang="pt-BR" sz="3600" kern="150" dirty="0" smtClean="0">
              <a:latin typeface="Liberation Serif"/>
              <a:ea typeface="NSimSun" panose="02010609030101010101" pitchFamily="49" charset="-122"/>
              <a:cs typeface="Arial" panose="020B0604020202020204" pitchFamily="34" charset="0"/>
            </a:endParaRPr>
          </a:p>
          <a:p>
            <a:pPr algn="just">
              <a:spcAft>
                <a:spcPts val="0"/>
              </a:spcAft>
            </a:pPr>
            <a:r>
              <a:rPr lang="pt-BR" sz="3600" b="1" kern="150" dirty="0" smtClean="0">
                <a:latin typeface="Liberation Serif"/>
                <a:ea typeface="NSimSun" panose="02010609030101010101" pitchFamily="49" charset="-122"/>
                <a:cs typeface="Arial" panose="020B0604020202020204" pitchFamily="34" charset="0"/>
              </a:rPr>
              <a:t>Tem </a:t>
            </a:r>
            <a:r>
              <a:rPr lang="pt-BR" sz="3600" b="1" kern="150" dirty="0">
                <a:latin typeface="Liberation Serif"/>
                <a:ea typeface="NSimSun" panose="02010609030101010101" pitchFamily="49" charset="-122"/>
                <a:cs typeface="Arial" panose="020B0604020202020204" pitchFamily="34" charset="0"/>
              </a:rPr>
              <a:t>que ir, pessoalmente, o Oficial de Justiça na Procuradoria para promover a representação pessoal? </a:t>
            </a:r>
            <a:r>
              <a:rPr lang="pt-BR" sz="3600" u="sng" kern="150" dirty="0" smtClean="0">
                <a:latin typeface="Liberation Serif"/>
                <a:ea typeface="NSimSun" panose="02010609030101010101" pitchFamily="49" charset="-122"/>
                <a:cs typeface="Arial" panose="020B0604020202020204" pitchFamily="34" charset="0"/>
              </a:rPr>
              <a:t>Não </a:t>
            </a:r>
            <a:r>
              <a:rPr lang="pt-BR" sz="3600" u="sng" kern="150" dirty="0">
                <a:latin typeface="Liberation Serif"/>
                <a:ea typeface="NSimSun" panose="02010609030101010101" pitchFamily="49" charset="-122"/>
                <a:cs typeface="Arial" panose="020B0604020202020204" pitchFamily="34" charset="0"/>
              </a:rPr>
              <a:t>necessariamente tem que ser feito pelo Oficial de Justiça. Dispõe o Art. 183, § 3º, do CPC, a Intimação Pessoal será feita por carga, remessa ou meio eletrônico</a:t>
            </a:r>
            <a:r>
              <a:rPr lang="pt-BR" sz="3600" kern="150" dirty="0">
                <a:latin typeface="Liberation Serif"/>
                <a:ea typeface="NSimSun" panose="02010609030101010101" pitchFamily="49" charset="-122"/>
                <a:cs typeface="Arial" panose="020B0604020202020204" pitchFamily="34" charset="0"/>
              </a:rPr>
              <a:t>. Isso quer dizer que </a:t>
            </a:r>
            <a:r>
              <a:rPr lang="pt-BR" sz="3600" b="1" kern="150" dirty="0">
                <a:latin typeface="Liberation Serif"/>
                <a:ea typeface="NSimSun" panose="02010609030101010101" pitchFamily="49" charset="-122"/>
                <a:cs typeface="Arial" panose="020B0604020202020204" pitchFamily="34" charset="0"/>
              </a:rPr>
              <a:t>não se afigura possível a intimação da Fazenda Pública por Edital, Postal ou no Diário Oficial</a:t>
            </a:r>
            <a:r>
              <a:rPr lang="pt-BR" sz="3600" kern="150" dirty="0">
                <a:latin typeface="Liberation Serif"/>
                <a:ea typeface="NSimSun" panose="02010609030101010101" pitchFamily="49" charset="-122"/>
                <a:cs typeface="Arial" panose="020B0604020202020204" pitchFamily="34" charset="0"/>
              </a:rPr>
              <a:t>.</a:t>
            </a: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420358802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INTIMAÇÃO DA FAZENDA PÚBLICA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1400" dirty="0">
              <a:solidFill>
                <a:srgbClr val="000000"/>
              </a:solidFill>
              <a:latin typeface="Calibri" panose="020F0502020204030204" pitchFamily="34" charset="0"/>
            </a:endParaRPr>
          </a:p>
          <a:p>
            <a:pPr algn="just"/>
            <a:r>
              <a:rPr lang="pt-BR" sz="3600" b="1" dirty="0">
                <a:solidFill>
                  <a:srgbClr val="000000"/>
                </a:solidFill>
                <a:latin typeface="Calibri" panose="020F0502020204030204" pitchFamily="34" charset="0"/>
              </a:rPr>
              <a:t>Art. 269.</a:t>
            </a:r>
            <a:r>
              <a:rPr lang="pt-BR" sz="3600" dirty="0">
                <a:solidFill>
                  <a:srgbClr val="000000"/>
                </a:solidFill>
                <a:latin typeface="Calibri" panose="020F0502020204030204" pitchFamily="34" charset="0"/>
              </a:rPr>
              <a:t> </a:t>
            </a:r>
            <a:r>
              <a:rPr lang="pt-BR" sz="3600" u="sng" dirty="0">
                <a:solidFill>
                  <a:srgbClr val="000000"/>
                </a:solidFill>
                <a:latin typeface="Calibri" panose="020F0502020204030204" pitchFamily="34" charset="0"/>
              </a:rPr>
              <a:t>Intimação</a:t>
            </a:r>
            <a:r>
              <a:rPr lang="pt-BR" sz="3600" dirty="0">
                <a:solidFill>
                  <a:srgbClr val="000000"/>
                </a:solidFill>
                <a:latin typeface="Calibri" panose="020F0502020204030204" pitchFamily="34" charset="0"/>
              </a:rPr>
              <a:t> é o </a:t>
            </a:r>
            <a:r>
              <a:rPr lang="pt-BR" sz="3600" u="sng" dirty="0">
                <a:solidFill>
                  <a:srgbClr val="000000"/>
                </a:solidFill>
                <a:latin typeface="Calibri" panose="020F0502020204030204" pitchFamily="34" charset="0"/>
              </a:rPr>
              <a:t>ato pelo qual se dá ciência a alguém dos atos e dos termos do processo</a:t>
            </a:r>
            <a:r>
              <a:rPr lang="pt-BR" sz="3600" dirty="0">
                <a:solidFill>
                  <a:srgbClr val="000000"/>
                </a:solidFill>
                <a:latin typeface="Calibri" panose="020F0502020204030204" pitchFamily="34" charset="0"/>
              </a:rPr>
              <a:t>.</a:t>
            </a:r>
          </a:p>
          <a:p>
            <a:pPr algn="just"/>
            <a:r>
              <a:rPr lang="pt-BR" sz="3600" b="1" dirty="0" smtClean="0">
                <a:solidFill>
                  <a:srgbClr val="000000"/>
                </a:solidFill>
                <a:latin typeface="Calibri" panose="020F0502020204030204" pitchFamily="34" charset="0"/>
              </a:rPr>
              <a:t>§ 3º</a:t>
            </a:r>
            <a:r>
              <a:rPr lang="pt-BR" sz="3600" dirty="0" smtClean="0">
                <a:solidFill>
                  <a:srgbClr val="000000"/>
                </a:solidFill>
                <a:latin typeface="Calibri" panose="020F0502020204030204" pitchFamily="34" charset="0"/>
              </a:rPr>
              <a:t> </a:t>
            </a:r>
            <a:r>
              <a:rPr lang="pt-BR" sz="3600" dirty="0">
                <a:solidFill>
                  <a:srgbClr val="000000"/>
                </a:solidFill>
                <a:latin typeface="Calibri" panose="020F0502020204030204" pitchFamily="34" charset="0"/>
              </a:rPr>
              <a:t>A intimação da União, dos Estados, do Distrito Federal, dos Municípios e de suas respectivas autarquias e fundações de direito público </a:t>
            </a:r>
            <a:r>
              <a:rPr lang="pt-BR" sz="3600" u="sng" dirty="0">
                <a:solidFill>
                  <a:srgbClr val="000000"/>
                </a:solidFill>
                <a:latin typeface="Calibri" panose="020F0502020204030204" pitchFamily="34" charset="0"/>
              </a:rPr>
              <a:t>será realizada perante o órgão de Advocacia Pública responsável por sua representação judicial</a:t>
            </a:r>
            <a:r>
              <a:rPr lang="pt-BR" sz="3600" dirty="0">
                <a:solidFill>
                  <a:srgbClr val="000000"/>
                </a:solidFill>
                <a:latin typeface="Calibri" panose="020F0502020204030204" pitchFamily="34" charset="0"/>
              </a:rPr>
              <a:t>.</a:t>
            </a: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223831009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INTIMAÇÃO DA FAZENDA PÚBLICA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10000"/>
          </a:bodyPr>
          <a:lstStyle/>
          <a:p>
            <a:endParaRPr lang="pt-BR" sz="1400" dirty="0">
              <a:solidFill>
                <a:srgbClr val="000000"/>
              </a:solidFill>
              <a:latin typeface="Calibri" panose="020F0502020204030204" pitchFamily="34" charset="0"/>
            </a:endParaRPr>
          </a:p>
          <a:p>
            <a:r>
              <a:rPr lang="pt-BR" sz="3600" dirty="0" smtClean="0">
                <a:solidFill>
                  <a:srgbClr val="FF0000"/>
                </a:solidFill>
                <a:latin typeface="Arial" panose="020B0604020202020204" pitchFamily="34" charset="0"/>
              </a:rPr>
              <a:t>INTIMAÇÃO </a:t>
            </a:r>
            <a:r>
              <a:rPr lang="pt-BR" sz="3600" dirty="0">
                <a:solidFill>
                  <a:srgbClr val="FF0000"/>
                </a:solidFill>
                <a:latin typeface="Arial" panose="020B0604020202020204" pitchFamily="34" charset="0"/>
              </a:rPr>
              <a:t>por carga</a:t>
            </a:r>
          </a:p>
          <a:p>
            <a:endParaRPr lang="pt-BR" sz="3600" dirty="0" smtClean="0">
              <a:solidFill>
                <a:srgbClr val="000000"/>
              </a:solidFill>
              <a:latin typeface="Arial" panose="020B0604020202020204" pitchFamily="34" charset="0"/>
            </a:endParaRPr>
          </a:p>
          <a:p>
            <a:pPr algn="just"/>
            <a:r>
              <a:rPr lang="pt-BR" sz="3600" b="1" dirty="0" smtClean="0">
                <a:solidFill>
                  <a:srgbClr val="000000"/>
                </a:solidFill>
                <a:latin typeface="Calibri" panose="020F0502020204030204" pitchFamily="34" charset="0"/>
              </a:rPr>
              <a:t>Art</a:t>
            </a:r>
            <a:r>
              <a:rPr lang="pt-BR" sz="3600" b="1" dirty="0">
                <a:solidFill>
                  <a:srgbClr val="000000"/>
                </a:solidFill>
                <a:latin typeface="Calibri" panose="020F0502020204030204" pitchFamily="34" charset="0"/>
              </a:rPr>
              <a:t>. 272</a:t>
            </a:r>
            <a:r>
              <a:rPr lang="pt-BR" sz="3600" dirty="0">
                <a:solidFill>
                  <a:srgbClr val="000000"/>
                </a:solidFill>
                <a:latin typeface="Calibri" panose="020F0502020204030204" pitchFamily="34" charset="0"/>
              </a:rPr>
              <a:t>. Quando não realizadas por meio eletrônico, consideram-se feitas as intimações pela publicação dos atos no órgão oficial</a:t>
            </a:r>
            <a:r>
              <a:rPr lang="pt-BR" sz="3600" dirty="0" smtClean="0">
                <a:solidFill>
                  <a:srgbClr val="000000"/>
                </a:solidFill>
                <a:latin typeface="Calibri" panose="020F0502020204030204" pitchFamily="34" charset="0"/>
              </a:rPr>
              <a:t>.</a:t>
            </a:r>
          </a:p>
          <a:p>
            <a:pPr algn="just"/>
            <a:endParaRPr lang="pt-BR" sz="3600" dirty="0">
              <a:solidFill>
                <a:srgbClr val="000000"/>
              </a:solidFill>
              <a:latin typeface="Calibri" panose="020F0502020204030204" pitchFamily="34" charset="0"/>
            </a:endParaRPr>
          </a:p>
          <a:p>
            <a:pPr algn="just"/>
            <a:r>
              <a:rPr lang="pt-BR" sz="3600" b="1" dirty="0" smtClean="0">
                <a:solidFill>
                  <a:srgbClr val="000000"/>
                </a:solidFill>
                <a:latin typeface="Calibri" panose="020F0502020204030204" pitchFamily="34" charset="0"/>
              </a:rPr>
              <a:t>§ 6º </a:t>
            </a:r>
            <a:r>
              <a:rPr lang="pt-BR" sz="3600" b="1" dirty="0">
                <a:solidFill>
                  <a:srgbClr val="000000"/>
                </a:solidFill>
                <a:latin typeface="Calibri" panose="020F0502020204030204" pitchFamily="34" charset="0"/>
              </a:rPr>
              <a:t>A retirada dos autos do cartório ou da </a:t>
            </a:r>
            <a:r>
              <a:rPr lang="pt-BR" sz="3600" b="1" dirty="0" smtClean="0">
                <a:solidFill>
                  <a:srgbClr val="000000"/>
                </a:solidFill>
                <a:latin typeface="Calibri" panose="020F0502020204030204" pitchFamily="34" charset="0"/>
              </a:rPr>
              <a:t>secretaria </a:t>
            </a:r>
            <a:r>
              <a:rPr lang="pt-BR" sz="3600" dirty="0" smtClean="0">
                <a:solidFill>
                  <a:srgbClr val="000000"/>
                </a:solidFill>
                <a:latin typeface="Calibri" panose="020F0502020204030204" pitchFamily="34" charset="0"/>
              </a:rPr>
              <a:t>em </a:t>
            </a:r>
            <a:r>
              <a:rPr lang="pt-BR" sz="3600" dirty="0">
                <a:solidFill>
                  <a:srgbClr val="000000"/>
                </a:solidFill>
                <a:latin typeface="Calibri" panose="020F0502020204030204" pitchFamily="34" charset="0"/>
              </a:rPr>
              <a:t>carga pelo advogado, por pessoa credenciada a pedido do advogado ou da sociedade de advogados, </a:t>
            </a:r>
            <a:r>
              <a:rPr lang="pt-BR" sz="3600" b="1" dirty="0">
                <a:solidFill>
                  <a:srgbClr val="000000"/>
                </a:solidFill>
                <a:latin typeface="Calibri" panose="020F0502020204030204" pitchFamily="34" charset="0"/>
              </a:rPr>
              <a:t>pela Advocacia Pública</a:t>
            </a:r>
            <a:r>
              <a:rPr lang="pt-BR" sz="3600" dirty="0">
                <a:solidFill>
                  <a:srgbClr val="000000"/>
                </a:solidFill>
                <a:latin typeface="Calibri" panose="020F0502020204030204" pitchFamily="34" charset="0"/>
              </a:rPr>
              <a:t>, pela Defensoria Pública ou pelo Ministério Público </a:t>
            </a:r>
            <a:r>
              <a:rPr lang="pt-BR" sz="3600" b="1" dirty="0">
                <a:solidFill>
                  <a:srgbClr val="000000"/>
                </a:solidFill>
                <a:latin typeface="Calibri" panose="020F0502020204030204" pitchFamily="34" charset="0"/>
              </a:rPr>
              <a:t>implicará intimação de qualquer decisão contida no processo retirado, ainda que pendente de publicação.</a:t>
            </a:r>
            <a:endParaRPr lang="pt-BR" sz="3600" dirty="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352981196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68" name="Título 1"/>
          <p:cNvSpPr txBox="1"/>
          <p:nvPr/>
        </p:nvSpPr>
        <p:spPr>
          <a:xfrm>
            <a:off x="838080" y="365040"/>
            <a:ext cx="10515240" cy="1325160"/>
          </a:xfrm>
          <a:prstGeom prst="rect">
            <a:avLst/>
          </a:prstGeom>
          <a:noFill/>
          <a:ln w="0">
            <a:noFill/>
          </a:ln>
        </p:spPr>
        <p:txBody>
          <a:bodyPr anchor="ctr">
            <a:noAutofit/>
          </a:bodyPr>
          <a:lstStyle/>
          <a:p>
            <a:endParaRPr lang="pt-BR" sz="1800" b="0" strike="noStrike" spc="-1">
              <a:solidFill>
                <a:srgbClr val="000000"/>
              </a:solidFill>
              <a:latin typeface="Calibri"/>
            </a:endParaRPr>
          </a:p>
        </p:txBody>
      </p:sp>
      <p:sp>
        <p:nvSpPr>
          <p:cNvPr id="169" name="Espaço Reservado para Conteúdo 2"/>
          <p:cNvSpPr txBox="1"/>
          <p:nvPr/>
        </p:nvSpPr>
        <p:spPr>
          <a:xfrm>
            <a:off x="838080" y="1825560"/>
            <a:ext cx="10515240" cy="4350960"/>
          </a:xfrm>
          <a:prstGeom prst="rect">
            <a:avLst/>
          </a:prstGeom>
          <a:noFill/>
          <a:ln w="0">
            <a:noFill/>
          </a:ln>
        </p:spPr>
        <p:txBody>
          <a:bodyPr>
            <a:normAutofit/>
          </a:bodyPr>
          <a:lstStyle/>
          <a:p>
            <a:pPr marL="228600" indent="-228240">
              <a:lnSpc>
                <a:spcPct val="90000"/>
              </a:lnSpc>
              <a:spcBef>
                <a:spcPts val="1001"/>
              </a:spcBef>
              <a:buClr>
                <a:srgbClr val="000000"/>
              </a:buClr>
              <a:buFont typeface="Arial"/>
              <a:buChar char="•"/>
            </a:pPr>
            <a:endParaRPr lang="pt-BR" sz="5600" b="0" strike="noStrike" spc="-1" dirty="0" smtClean="0">
              <a:solidFill>
                <a:srgbClr val="000000"/>
              </a:solidFill>
              <a:latin typeface="Arial"/>
            </a:endParaRPr>
          </a:p>
          <a:p>
            <a:pPr marL="228600" indent="-228240">
              <a:lnSpc>
                <a:spcPct val="90000"/>
              </a:lnSpc>
              <a:spcBef>
                <a:spcPts val="1001"/>
              </a:spcBef>
              <a:buClr>
                <a:srgbClr val="000000"/>
              </a:buClr>
              <a:buFont typeface="Arial"/>
              <a:buChar char="•"/>
            </a:pPr>
            <a:endParaRPr lang="pt-BR" sz="5600" spc="-1" dirty="0">
              <a:solidFill>
                <a:srgbClr val="000000"/>
              </a:solidFill>
              <a:latin typeface="Arial"/>
            </a:endParaRPr>
          </a:p>
          <a:p>
            <a:pPr marL="228600" indent="-228240">
              <a:lnSpc>
                <a:spcPct val="90000"/>
              </a:lnSpc>
              <a:spcBef>
                <a:spcPts val="1001"/>
              </a:spcBef>
              <a:buClr>
                <a:srgbClr val="000000"/>
              </a:buClr>
              <a:buFont typeface="Arial"/>
              <a:buChar char="•"/>
            </a:pPr>
            <a:r>
              <a:rPr lang="pt-BR" sz="5600" b="0" strike="noStrike" spc="-1" dirty="0" smtClean="0">
                <a:solidFill>
                  <a:srgbClr val="000000"/>
                </a:solidFill>
                <a:latin typeface="Arial"/>
              </a:rPr>
              <a:t>Das </a:t>
            </a:r>
            <a:r>
              <a:rPr lang="pt-BR" sz="5600" spc="-1" dirty="0" smtClean="0">
                <a:solidFill>
                  <a:srgbClr val="000000"/>
                </a:solidFill>
                <a:latin typeface="Arial"/>
              </a:rPr>
              <a:t>9</a:t>
            </a:r>
            <a:r>
              <a:rPr lang="pt-BR" sz="5600" b="0" strike="noStrike" spc="-1" dirty="0" smtClean="0">
                <a:solidFill>
                  <a:srgbClr val="000000"/>
                </a:solidFill>
                <a:latin typeface="Arial"/>
              </a:rPr>
              <a:t>h00 </a:t>
            </a:r>
            <a:r>
              <a:rPr lang="pt-BR" sz="5600" b="0" strike="noStrike" spc="-1" dirty="0">
                <a:solidFill>
                  <a:srgbClr val="000000"/>
                </a:solidFill>
                <a:latin typeface="Arial"/>
              </a:rPr>
              <a:t>até </a:t>
            </a:r>
            <a:r>
              <a:rPr lang="pt-BR" sz="5600" spc="-1" dirty="0" smtClean="0">
                <a:solidFill>
                  <a:srgbClr val="000000"/>
                </a:solidFill>
                <a:latin typeface="Arial"/>
              </a:rPr>
              <a:t>as</a:t>
            </a:r>
            <a:r>
              <a:rPr lang="pt-BR" sz="5600" b="0" strike="noStrike" spc="-1" dirty="0" smtClean="0">
                <a:solidFill>
                  <a:srgbClr val="000000"/>
                </a:solidFill>
                <a:latin typeface="Arial"/>
              </a:rPr>
              <a:t>12h00 </a:t>
            </a:r>
            <a:endParaRPr lang="pt-BR" sz="5600" b="0" strike="noStrike" spc="-1" dirty="0">
              <a:solidFill>
                <a:srgbClr val="000000"/>
              </a:solidFill>
              <a:latin typeface="Calibri"/>
            </a:endParaRPr>
          </a:p>
        </p:txBody>
      </p:sp>
      <p:pic>
        <p:nvPicPr>
          <p:cNvPr id="170" name="Imagem 3"/>
          <p:cNvPicPr/>
          <p:nvPr/>
        </p:nvPicPr>
        <p:blipFill>
          <a:blip r:embed="rId3"/>
          <a:stretch/>
        </p:blipFill>
        <p:spPr>
          <a:xfrm>
            <a:off x="175320" y="655200"/>
            <a:ext cx="1325520" cy="1102680"/>
          </a:xfrm>
          <a:prstGeom prst="rect">
            <a:avLst/>
          </a:prstGeom>
          <a:ln w="0">
            <a:noFill/>
          </a:ln>
        </p:spPr>
      </p:pic>
      <p:sp>
        <p:nvSpPr>
          <p:cNvPr id="171" name="CaixaDeTexto 4"/>
          <p:cNvSpPr/>
          <p:nvPr/>
        </p:nvSpPr>
        <p:spPr>
          <a:xfrm>
            <a:off x="1631520" y="650160"/>
            <a:ext cx="2777400" cy="109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t-BR" sz="4800" b="0" strike="noStrike" spc="-1">
                <a:solidFill>
                  <a:srgbClr val="000000"/>
                </a:solidFill>
                <a:latin typeface="Arial"/>
              </a:rPr>
              <a:t>Período:</a:t>
            </a:r>
            <a:endParaRPr lang="pt-BR" sz="4800" b="0" strike="noStrike" spc="-1">
              <a:latin typeface="Arial"/>
            </a:endParaRPr>
          </a:p>
          <a:p>
            <a:pPr>
              <a:lnSpc>
                <a:spcPct val="100000"/>
              </a:lnSpc>
            </a:pPr>
            <a:endParaRPr lang="pt-BR" sz="4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INTIMAÇÃO DA FAZENDA PÚBLICA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1400" dirty="0">
              <a:solidFill>
                <a:srgbClr val="000000"/>
              </a:solidFill>
              <a:latin typeface="Calibri" panose="020F0502020204030204" pitchFamily="34" charset="0"/>
            </a:endParaRPr>
          </a:p>
          <a:p>
            <a:endParaRPr lang="pt-BR" sz="1400" dirty="0">
              <a:solidFill>
                <a:srgbClr val="000000"/>
              </a:solidFill>
              <a:latin typeface="Arial" panose="020B0604020202020204" pitchFamily="34" charset="0"/>
            </a:endParaRPr>
          </a:p>
          <a:p>
            <a:r>
              <a:rPr lang="pt-BR" sz="3300" dirty="0">
                <a:solidFill>
                  <a:srgbClr val="FF0000"/>
                </a:solidFill>
                <a:latin typeface="Arial" panose="020B0604020202020204" pitchFamily="34" charset="0"/>
              </a:rPr>
              <a:t>INTIMAÇÃO por </a:t>
            </a:r>
            <a:r>
              <a:rPr lang="pt-BR" sz="3300" dirty="0" smtClean="0">
                <a:solidFill>
                  <a:srgbClr val="FF0000"/>
                </a:solidFill>
                <a:latin typeface="Arial" panose="020B0604020202020204" pitchFamily="34" charset="0"/>
              </a:rPr>
              <a:t>remessa</a:t>
            </a:r>
          </a:p>
          <a:p>
            <a:endParaRPr lang="pt-BR" sz="3300" dirty="0">
              <a:solidFill>
                <a:srgbClr val="FF0000"/>
              </a:solidFill>
              <a:latin typeface="Arial" panose="020B0604020202020204" pitchFamily="34" charset="0"/>
            </a:endParaRPr>
          </a:p>
          <a:p>
            <a:pPr algn="just"/>
            <a:r>
              <a:rPr lang="pt-BR" sz="3600" dirty="0">
                <a:solidFill>
                  <a:srgbClr val="000000"/>
                </a:solidFill>
                <a:latin typeface="Calibri" panose="020F0502020204030204" pitchFamily="34" charset="0"/>
              </a:rPr>
              <a:t>Segundo o STJ, </a:t>
            </a:r>
            <a:r>
              <a:rPr lang="pt-BR" sz="3600" b="1" u="sng" dirty="0">
                <a:solidFill>
                  <a:srgbClr val="000000"/>
                </a:solidFill>
                <a:latin typeface="Calibri" panose="020F0502020204030204" pitchFamily="34" charset="0"/>
              </a:rPr>
              <a:t>sendo a intimação pessoal por remessa dos autos, a contagem do prazo, inicia-se no dia da remessa dos autos com vistas ou da data de recebimento pelo servidor</a:t>
            </a:r>
            <a:r>
              <a:rPr lang="pt-BR" sz="3600" dirty="0">
                <a:solidFill>
                  <a:srgbClr val="000000"/>
                </a:solidFill>
                <a:latin typeface="Calibri" panose="020F0502020204030204" pitchFamily="34" charset="0"/>
              </a:rPr>
              <a:t>. </a:t>
            </a:r>
            <a:endParaRPr lang="pt-BR" sz="3300" dirty="0" smtClean="0">
              <a:solidFill>
                <a:srgbClr val="FF0000"/>
              </a:solidFill>
              <a:latin typeface="Arial" panose="020B0604020202020204" pitchFamily="34" charset="0"/>
            </a:endParaRPr>
          </a:p>
          <a:p>
            <a:endParaRPr lang="pt-BR" sz="3300" dirty="0">
              <a:solidFill>
                <a:srgbClr val="FF0000"/>
              </a:solidFill>
              <a:latin typeface="Arial" panose="020B060402020202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271199652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INTIMAÇÃO DA FAZENDA PÚBLICA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10000"/>
          </a:bodyPr>
          <a:lstStyle/>
          <a:p>
            <a:endParaRPr lang="pt-BR" dirty="0"/>
          </a:p>
          <a:p>
            <a:r>
              <a:rPr lang="pt-BR" sz="2400" b="1" dirty="0">
                <a:solidFill>
                  <a:srgbClr val="FF0000"/>
                </a:solidFill>
              </a:rPr>
              <a:t>INTIMAÇÃO por meio </a:t>
            </a:r>
            <a:r>
              <a:rPr lang="pt-BR" sz="2400" b="1" dirty="0" smtClean="0">
                <a:solidFill>
                  <a:srgbClr val="FF0000"/>
                </a:solidFill>
              </a:rPr>
              <a:t>eletrônico</a:t>
            </a:r>
          </a:p>
          <a:p>
            <a:endParaRPr lang="pt-BR" sz="2400" dirty="0"/>
          </a:p>
          <a:p>
            <a:pPr algn="just"/>
            <a:r>
              <a:rPr lang="pt-BR" sz="2400" b="1" dirty="0" smtClean="0"/>
              <a:t>Art</a:t>
            </a:r>
            <a:r>
              <a:rPr lang="pt-BR" sz="2400" b="1" dirty="0"/>
              <a:t>. </a:t>
            </a:r>
            <a:r>
              <a:rPr lang="pt-BR" sz="2400" b="1" dirty="0" smtClean="0"/>
              <a:t>5º. </a:t>
            </a:r>
            <a:r>
              <a:rPr lang="pt-BR" sz="2400" u="sng" dirty="0" smtClean="0"/>
              <a:t>As </a:t>
            </a:r>
            <a:r>
              <a:rPr lang="pt-BR" sz="2400" u="sng" dirty="0"/>
              <a:t>intimações serão feitas por meio eletrônico em portal próprio aos que se cadastrarem na forma do art. 2º desta Lei</a:t>
            </a:r>
            <a:r>
              <a:rPr lang="pt-BR" sz="2400" dirty="0"/>
              <a:t>, dispensando-se a publicação no órgão oficial, inclusive eletrônico.</a:t>
            </a:r>
          </a:p>
          <a:p>
            <a:pPr algn="just"/>
            <a:r>
              <a:rPr lang="pt-BR" sz="2400" b="1" dirty="0" smtClean="0"/>
              <a:t>§ 1º.</a:t>
            </a:r>
            <a:r>
              <a:rPr lang="pt-BR" sz="2400" dirty="0" smtClean="0"/>
              <a:t> </a:t>
            </a:r>
            <a:r>
              <a:rPr lang="pt-BR" sz="2400" u="sng" dirty="0"/>
              <a:t>Considerar-se-á realizada a intimação no dia em que o intimando efetivar a consulta eletrônica ao teor da intimação, certificando-se nos autos a sua realização</a:t>
            </a:r>
            <a:r>
              <a:rPr lang="pt-BR" sz="2400" dirty="0"/>
              <a:t>.</a:t>
            </a:r>
          </a:p>
          <a:p>
            <a:pPr algn="just"/>
            <a:r>
              <a:rPr lang="pt-BR" sz="2400" b="1" dirty="0" smtClean="0"/>
              <a:t>§ 2º.</a:t>
            </a:r>
            <a:r>
              <a:rPr lang="pt-BR" sz="2400" dirty="0" smtClean="0"/>
              <a:t> </a:t>
            </a:r>
            <a:r>
              <a:rPr lang="pt-BR" sz="2400" dirty="0"/>
              <a:t>Na hipótese do §1º deste artigo, nos casos em que </a:t>
            </a:r>
            <a:r>
              <a:rPr lang="pt-BR" sz="2400" u="sng" dirty="0"/>
              <a:t>a consulta se dê em dia não útil, a intimação será considerada como realizada no primeiro dia útil seguinte</a:t>
            </a:r>
            <a:r>
              <a:rPr lang="pt-BR" sz="2400" dirty="0"/>
              <a:t>.</a:t>
            </a:r>
          </a:p>
          <a:p>
            <a:pPr algn="just"/>
            <a:r>
              <a:rPr lang="pt-BR" sz="2400" b="1" dirty="0" smtClean="0"/>
              <a:t>§ 3º.</a:t>
            </a:r>
            <a:r>
              <a:rPr lang="pt-BR" sz="2400" dirty="0" smtClean="0"/>
              <a:t> </a:t>
            </a:r>
            <a:r>
              <a:rPr lang="pt-BR" sz="2400" dirty="0"/>
              <a:t>A </a:t>
            </a:r>
            <a:r>
              <a:rPr lang="pt-BR" sz="2400" u="sng" dirty="0"/>
              <a:t>consulta referida nos §§1º e 2º deste artigo deverá ser feita em até 10 (dez) dias corridos</a:t>
            </a:r>
            <a:r>
              <a:rPr lang="pt-BR" sz="2400" dirty="0"/>
              <a:t> contados da data do envio da intimação, </a:t>
            </a:r>
            <a:r>
              <a:rPr lang="pt-BR" sz="2400" b="1" u="sng" dirty="0"/>
              <a:t>sob pena de considerar-se a intimação automaticamente realizada na data do término desse prazo</a:t>
            </a:r>
            <a:r>
              <a:rPr lang="pt-BR" sz="2400" dirty="0"/>
              <a:t>.</a:t>
            </a:r>
          </a:p>
          <a:p>
            <a:pPr algn="just"/>
            <a:r>
              <a:rPr lang="pt-BR" sz="2400" b="1" dirty="0" smtClean="0"/>
              <a:t>§ 6º. </a:t>
            </a:r>
            <a:r>
              <a:rPr lang="pt-BR" sz="2400" b="1" dirty="0"/>
              <a:t>As intimações feitas na forma deste artigo, inclusive da Fazenda Pública</a:t>
            </a:r>
            <a:r>
              <a:rPr lang="pt-BR" sz="2400" dirty="0"/>
              <a:t>, serão consideradas pessoais para todos os efeitos legais.</a:t>
            </a:r>
          </a:p>
          <a:p>
            <a:pPr algn="just"/>
            <a:r>
              <a:rPr lang="pt-BR" sz="2400" dirty="0" smtClean="0"/>
              <a:t>(</a:t>
            </a:r>
            <a:r>
              <a:rPr lang="pt-BR" sz="2400" dirty="0"/>
              <a:t>LEI 11419/2006)</a:t>
            </a:r>
          </a:p>
          <a:p>
            <a:endParaRPr lang="pt-BR" sz="3300" dirty="0">
              <a:solidFill>
                <a:srgbClr val="FF0000"/>
              </a:solidFill>
              <a:latin typeface="Arial" panose="020B060402020202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69788867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INTIMAÇÃO DA FAZENDA PÚBLICA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dirty="0"/>
          </a:p>
          <a:p>
            <a:r>
              <a:rPr lang="pt-BR" sz="2400" b="1" dirty="0">
                <a:solidFill>
                  <a:srgbClr val="FF0000"/>
                </a:solidFill>
              </a:rPr>
              <a:t>INTIMAÇÃO por meio </a:t>
            </a:r>
            <a:r>
              <a:rPr lang="pt-BR" sz="2400" b="1" dirty="0" smtClean="0">
                <a:solidFill>
                  <a:srgbClr val="FF0000"/>
                </a:solidFill>
              </a:rPr>
              <a:t>eletrônico</a:t>
            </a:r>
          </a:p>
          <a:p>
            <a:endParaRPr lang="pt-BR" sz="2400" dirty="0"/>
          </a:p>
          <a:p>
            <a:pPr algn="just"/>
            <a:r>
              <a:rPr lang="pt-BR" sz="3300" dirty="0">
                <a:solidFill>
                  <a:srgbClr val="000000"/>
                </a:solidFill>
                <a:latin typeface="Calibri" panose="020F0502020204030204" pitchFamily="34" charset="0"/>
              </a:rPr>
              <a:t>Em sede de Ações de Controle de </a:t>
            </a:r>
            <a:r>
              <a:rPr lang="pt-BR" sz="3300" dirty="0" smtClean="0">
                <a:solidFill>
                  <a:srgbClr val="000000"/>
                </a:solidFill>
                <a:latin typeface="Calibri" panose="020F0502020204030204" pitchFamily="34" charset="0"/>
              </a:rPr>
              <a:t>Constitucionalidade (ADC, ADI e ADPF), </a:t>
            </a:r>
            <a:r>
              <a:rPr lang="pt-BR" sz="3300" b="1" u="sng" dirty="0">
                <a:solidFill>
                  <a:srgbClr val="000000"/>
                </a:solidFill>
                <a:latin typeface="Calibri" panose="020F0502020204030204" pitchFamily="34" charset="0"/>
              </a:rPr>
              <a:t>não se aplica a exigência de intimação pessoal da Fazenda Pública nos termos do art. 269 do CPC</a:t>
            </a:r>
            <a:r>
              <a:rPr lang="pt-BR" sz="3300" dirty="0">
                <a:solidFill>
                  <a:srgbClr val="000000"/>
                </a:solidFill>
                <a:latin typeface="Calibri" panose="020F0502020204030204" pitchFamily="34" charset="0"/>
              </a:rPr>
              <a:t> (STF, ARE 1.312.147/2021) </a:t>
            </a:r>
            <a:endParaRPr lang="pt-BR" sz="3300" dirty="0" smtClean="0">
              <a:solidFill>
                <a:srgbClr val="FF0000"/>
              </a:solidFill>
              <a:latin typeface="Arial" panose="020B060402020202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145061985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10000"/>
          </a:bodyPr>
          <a:lstStyle/>
          <a:p>
            <a:pPr algn="just"/>
            <a:r>
              <a:rPr lang="pt-BR" sz="3300" u="sng" dirty="0" smtClean="0">
                <a:solidFill>
                  <a:srgbClr val="000000"/>
                </a:solidFill>
                <a:latin typeface="Calibri" panose="020F0502020204030204" pitchFamily="34" charset="0"/>
              </a:rPr>
              <a:t>Uma </a:t>
            </a:r>
            <a:r>
              <a:rPr lang="pt-BR" sz="3300" u="sng" dirty="0">
                <a:solidFill>
                  <a:srgbClr val="000000"/>
                </a:solidFill>
                <a:latin typeface="Calibri" panose="020F0502020204030204" pitchFamily="34" charset="0"/>
              </a:rPr>
              <a:t>vez citado</a:t>
            </a:r>
            <a:r>
              <a:rPr lang="pt-BR" sz="3300" dirty="0">
                <a:solidFill>
                  <a:srgbClr val="000000"/>
                </a:solidFill>
                <a:latin typeface="Calibri" panose="020F0502020204030204" pitchFamily="34" charset="0"/>
              </a:rPr>
              <a:t>, o réu pode (a) </a:t>
            </a:r>
            <a:r>
              <a:rPr lang="pt-BR" sz="3300" b="1" dirty="0">
                <a:solidFill>
                  <a:srgbClr val="000000"/>
                </a:solidFill>
                <a:latin typeface="Calibri" panose="020F0502020204030204" pitchFamily="34" charset="0"/>
              </a:rPr>
              <a:t>reconhecer a procedência do pedido</a:t>
            </a:r>
            <a:r>
              <a:rPr lang="pt-BR" sz="3300" dirty="0">
                <a:solidFill>
                  <a:srgbClr val="000000"/>
                </a:solidFill>
                <a:latin typeface="Calibri" panose="020F0502020204030204" pitchFamily="34" charset="0"/>
              </a:rPr>
              <a:t>, (b) </a:t>
            </a:r>
            <a:r>
              <a:rPr lang="pt-BR" sz="3300" b="1" dirty="0">
                <a:solidFill>
                  <a:srgbClr val="000000"/>
                </a:solidFill>
                <a:latin typeface="Calibri" panose="020F0502020204030204" pitchFamily="34" charset="0"/>
              </a:rPr>
              <a:t>apresentar resposta</a:t>
            </a:r>
            <a:r>
              <a:rPr lang="pt-BR" sz="3300" dirty="0">
                <a:solidFill>
                  <a:srgbClr val="000000"/>
                </a:solidFill>
                <a:latin typeface="Calibri" panose="020F0502020204030204" pitchFamily="34" charset="0"/>
              </a:rPr>
              <a:t> ou (c) </a:t>
            </a:r>
            <a:r>
              <a:rPr lang="pt-BR" sz="3300" b="1" dirty="0">
                <a:solidFill>
                  <a:srgbClr val="000000"/>
                </a:solidFill>
                <a:latin typeface="Calibri" panose="020F0502020204030204" pitchFamily="34" charset="0"/>
              </a:rPr>
              <a:t>quedar-se inerte, passando a ser revel. </a:t>
            </a:r>
            <a:endParaRPr lang="pt-BR" sz="3300" b="1" dirty="0" smtClean="0">
              <a:solidFill>
                <a:srgbClr val="000000"/>
              </a:solidFill>
              <a:latin typeface="Calibri" panose="020F0502020204030204" pitchFamily="34" charset="0"/>
            </a:endParaRPr>
          </a:p>
          <a:p>
            <a:pPr algn="just"/>
            <a:endParaRPr lang="pt-BR" sz="3300" dirty="0">
              <a:solidFill>
                <a:srgbClr val="000000"/>
              </a:solidFill>
              <a:latin typeface="Calibri" panose="020F0502020204030204" pitchFamily="34" charset="0"/>
            </a:endParaRPr>
          </a:p>
          <a:p>
            <a:pPr algn="just"/>
            <a:r>
              <a:rPr lang="pt-BR" sz="3300" u="sng" dirty="0">
                <a:solidFill>
                  <a:srgbClr val="000000"/>
                </a:solidFill>
                <a:latin typeface="Calibri" panose="020F0502020204030204" pitchFamily="34" charset="0"/>
              </a:rPr>
              <a:t>Tradicionalmente, não se admitia que a Fazenda Pública reconhecesse a procedência do pedido</a:t>
            </a:r>
            <a:r>
              <a:rPr lang="pt-BR" sz="3300" dirty="0">
                <a:solidFill>
                  <a:srgbClr val="000000"/>
                </a:solidFill>
                <a:latin typeface="Calibri" panose="020F0502020204030204" pitchFamily="34" charset="0"/>
              </a:rPr>
              <a:t>. Sendo indisponível o direito tutelado pela Fazenda Pública, parecia não ser possível haver o reconhecimento da procedência do pedido. A indisponibilidade, entretanto, comporta gradações. Em algumas situações, embora o bem jurídico seja indisponível, outras normas constitucionais podem justificar que, mediante lei, o Poder Público renuncie a determinadas consequências, decorrências ou derivações do bem indisponível. </a:t>
            </a:r>
            <a:endParaRPr lang="pt-BR" sz="33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179981680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r>
              <a:rPr lang="pt-BR" sz="3600" dirty="0">
                <a:solidFill>
                  <a:srgbClr val="000000"/>
                </a:solidFill>
                <a:latin typeface="Calibri" panose="020F0502020204030204" pitchFamily="34" charset="0"/>
              </a:rPr>
              <a:t>Em razão do </a:t>
            </a:r>
            <a:r>
              <a:rPr lang="pt-BR" sz="3600" u="sng" dirty="0">
                <a:solidFill>
                  <a:srgbClr val="000000"/>
                </a:solidFill>
                <a:latin typeface="Calibri" panose="020F0502020204030204" pitchFamily="34" charset="0"/>
              </a:rPr>
              <a:t>princípio da legalidade (CF, art. 37)</a:t>
            </a:r>
            <a:r>
              <a:rPr lang="pt-BR" sz="3600" dirty="0">
                <a:solidFill>
                  <a:srgbClr val="000000"/>
                </a:solidFill>
                <a:latin typeface="Calibri" panose="020F0502020204030204" pitchFamily="34" charset="0"/>
              </a:rPr>
              <a:t>, </a:t>
            </a:r>
            <a:r>
              <a:rPr lang="pt-BR" sz="3600" b="1" dirty="0">
                <a:solidFill>
                  <a:srgbClr val="000000"/>
                </a:solidFill>
                <a:latin typeface="Calibri" panose="020F0502020204030204" pitchFamily="34" charset="0"/>
              </a:rPr>
              <a:t>a Administração Pública, uma vez constatando que não tem razão em determinado conflito, tem o dever de dar cumprimento ao direito da parte contrária</a:t>
            </a:r>
            <a:r>
              <a:rPr lang="pt-BR" sz="3600" dirty="0">
                <a:solidFill>
                  <a:srgbClr val="000000"/>
                </a:solidFill>
                <a:latin typeface="Calibri" panose="020F0502020204030204" pitchFamily="34" charset="0"/>
              </a:rPr>
              <a:t>. </a:t>
            </a:r>
            <a:r>
              <a:rPr lang="pt-BR" sz="3600" u="sng" dirty="0">
                <a:solidFill>
                  <a:srgbClr val="000000"/>
                </a:solidFill>
                <a:latin typeface="Calibri" panose="020F0502020204030204" pitchFamily="34" charset="0"/>
              </a:rPr>
              <a:t>Se não há direito em favor do Poder Público, não se pode falar em interesse público</a:t>
            </a:r>
            <a:r>
              <a:rPr lang="pt-BR" sz="3600" dirty="0">
                <a:solidFill>
                  <a:srgbClr val="000000"/>
                </a:solidFill>
                <a:latin typeface="Calibri" panose="020F0502020204030204" pitchFamily="34" charset="0"/>
              </a:rPr>
              <a:t>, justamente porque </a:t>
            </a:r>
            <a:r>
              <a:rPr lang="pt-BR" sz="3600" u="sng" dirty="0">
                <a:solidFill>
                  <a:srgbClr val="000000"/>
                </a:solidFill>
                <a:latin typeface="Calibri" panose="020F0502020204030204" pitchFamily="34" charset="0"/>
              </a:rPr>
              <a:t>atender ao interesse público é cumprir deveres e reconhecer e respeitar direitos do administrado</a:t>
            </a:r>
            <a:r>
              <a:rPr lang="pt-BR" sz="3600" dirty="0">
                <a:solidFill>
                  <a:srgbClr val="000000"/>
                </a:solidFill>
                <a:latin typeface="Calibri" panose="020F0502020204030204" pitchFamily="34" charset="0"/>
              </a:rPr>
              <a:t>. </a:t>
            </a:r>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179398440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0000" lnSpcReduction="20000"/>
          </a:bodyPr>
          <a:lstStyle/>
          <a:p>
            <a:pPr algn="just"/>
            <a:r>
              <a:rPr lang="pt-BR" sz="3600" b="1" dirty="0">
                <a:solidFill>
                  <a:srgbClr val="000000"/>
                </a:solidFill>
                <a:latin typeface="Calibri" panose="020F0502020204030204" pitchFamily="34" charset="0"/>
              </a:rPr>
              <a:t>É possível, então, haver o reconhecimento da procedência do pedido. Para isso, é necessário: </a:t>
            </a:r>
            <a:endParaRPr lang="pt-BR" sz="3600" b="1" dirty="0" smtClean="0">
              <a:solidFill>
                <a:srgbClr val="000000"/>
              </a:solidFill>
              <a:latin typeface="Calibri" panose="020F0502020204030204" pitchFamily="34" charset="0"/>
            </a:endParaRPr>
          </a:p>
          <a:p>
            <a:pPr algn="just"/>
            <a:endParaRPr lang="pt-BR" sz="3600" b="1" dirty="0">
              <a:solidFill>
                <a:srgbClr val="000000"/>
              </a:solidFill>
              <a:latin typeface="Calibri" panose="020F0502020204030204" pitchFamily="34" charset="0"/>
            </a:endParaRPr>
          </a:p>
          <a:p>
            <a:pPr algn="just"/>
            <a:r>
              <a:rPr lang="pt-BR" sz="3600" b="1" dirty="0">
                <a:solidFill>
                  <a:srgbClr val="000000"/>
                </a:solidFill>
                <a:latin typeface="Calibri" panose="020F0502020204030204" pitchFamily="34" charset="0"/>
              </a:rPr>
              <a:t>a.</a:t>
            </a:r>
            <a:r>
              <a:rPr lang="pt-BR" sz="3600" dirty="0">
                <a:solidFill>
                  <a:srgbClr val="000000"/>
                </a:solidFill>
                <a:latin typeface="Calibri" panose="020F0502020204030204" pitchFamily="34" charset="0"/>
              </a:rPr>
              <a:t> </a:t>
            </a:r>
            <a:r>
              <a:rPr lang="pt-BR" sz="3600" u="sng" dirty="0">
                <a:solidFill>
                  <a:srgbClr val="000000"/>
                </a:solidFill>
                <a:latin typeface="Calibri" panose="020F0502020204030204" pitchFamily="34" charset="0"/>
              </a:rPr>
              <a:t>prévio processo administrativo</a:t>
            </a:r>
            <a:r>
              <a:rPr lang="pt-BR" sz="3600" dirty="0">
                <a:solidFill>
                  <a:srgbClr val="000000"/>
                </a:solidFill>
                <a:latin typeface="Calibri" panose="020F0502020204030204" pitchFamily="34" charset="0"/>
              </a:rPr>
              <a:t>, por meio do qual </a:t>
            </a:r>
            <a:r>
              <a:rPr lang="pt-BR" sz="3600" b="1" dirty="0">
                <a:solidFill>
                  <a:srgbClr val="000000"/>
                </a:solidFill>
                <a:latin typeface="Calibri" panose="020F0502020204030204" pitchFamily="34" charset="0"/>
              </a:rPr>
              <a:t>a Administração Pública averigue e conclua objetivamente que não há razão na defesa a ser apresentada em juízo</a:t>
            </a:r>
            <a:r>
              <a:rPr lang="pt-BR" sz="3600" dirty="0">
                <a:solidFill>
                  <a:srgbClr val="000000"/>
                </a:solidFill>
                <a:latin typeface="Calibri" panose="020F0502020204030204" pitchFamily="34" charset="0"/>
              </a:rPr>
              <a:t>; </a:t>
            </a:r>
          </a:p>
          <a:p>
            <a:pPr algn="just"/>
            <a:r>
              <a:rPr lang="pt-BR" sz="3600" b="1" dirty="0">
                <a:solidFill>
                  <a:srgbClr val="000000"/>
                </a:solidFill>
                <a:latin typeface="Calibri" panose="020F0502020204030204" pitchFamily="34" charset="0"/>
              </a:rPr>
              <a:t>b.</a:t>
            </a:r>
            <a:r>
              <a:rPr lang="pt-BR" sz="3600" dirty="0">
                <a:solidFill>
                  <a:srgbClr val="000000"/>
                </a:solidFill>
                <a:latin typeface="Calibri" panose="020F0502020204030204" pitchFamily="34" charset="0"/>
              </a:rPr>
              <a:t> Haver </a:t>
            </a:r>
            <a:r>
              <a:rPr lang="pt-BR" sz="3600" u="sng" dirty="0">
                <a:solidFill>
                  <a:srgbClr val="000000"/>
                </a:solidFill>
                <a:latin typeface="Calibri" panose="020F0502020204030204" pitchFamily="34" charset="0"/>
              </a:rPr>
              <a:t>prévia autorização da autoridade administrativa competente</a:t>
            </a:r>
            <a:r>
              <a:rPr lang="pt-BR" sz="3600" dirty="0">
                <a:solidFill>
                  <a:srgbClr val="000000"/>
                </a:solidFill>
                <a:latin typeface="Calibri" panose="020F0502020204030204" pitchFamily="34" charset="0"/>
              </a:rPr>
              <a:t> para </a:t>
            </a:r>
            <a:r>
              <a:rPr lang="pt-BR" sz="3600" b="1" dirty="0">
                <a:solidFill>
                  <a:srgbClr val="000000"/>
                </a:solidFill>
                <a:latin typeface="Calibri" panose="020F0502020204030204" pitchFamily="34" charset="0"/>
              </a:rPr>
              <a:t>o cumprimento da obrigação exigida pelo particular (não sendo um ato autônomo do advogado público)</a:t>
            </a:r>
            <a:r>
              <a:rPr lang="pt-BR" sz="3600" dirty="0">
                <a:solidFill>
                  <a:srgbClr val="000000"/>
                </a:solidFill>
                <a:latin typeface="Calibri" panose="020F0502020204030204" pitchFamily="34" charset="0"/>
              </a:rPr>
              <a:t>; </a:t>
            </a:r>
          </a:p>
          <a:p>
            <a:pPr algn="just"/>
            <a:r>
              <a:rPr lang="pt-BR" sz="3600" b="1" dirty="0">
                <a:solidFill>
                  <a:srgbClr val="000000"/>
                </a:solidFill>
                <a:latin typeface="Calibri" panose="020F0502020204030204" pitchFamily="34" charset="0"/>
              </a:rPr>
              <a:t>c.</a:t>
            </a:r>
            <a:r>
              <a:rPr lang="pt-BR" sz="3600" dirty="0">
                <a:solidFill>
                  <a:srgbClr val="000000"/>
                </a:solidFill>
                <a:latin typeface="Calibri" panose="020F0502020204030204" pitchFamily="34" charset="0"/>
              </a:rPr>
              <a:t> Que </a:t>
            </a:r>
            <a:r>
              <a:rPr lang="pt-BR" sz="3600" u="sng" dirty="0">
                <a:solidFill>
                  <a:srgbClr val="000000"/>
                </a:solidFill>
                <a:latin typeface="Calibri" panose="020F0502020204030204" pitchFamily="34" charset="0"/>
              </a:rPr>
              <a:t>o reconhecimento seja objeto de fiscalização pelos órgãos de controle</a:t>
            </a:r>
            <a:r>
              <a:rPr lang="pt-BR" sz="3600" dirty="0">
                <a:solidFill>
                  <a:srgbClr val="000000"/>
                </a:solidFill>
                <a:latin typeface="Calibri" panose="020F0502020204030204" pitchFamily="34" charset="0"/>
              </a:rPr>
              <a:t>, a exemplo do Poder Legislativo, do Tribunal de Contas, entre outros; </a:t>
            </a:r>
          </a:p>
          <a:p>
            <a:pPr algn="just"/>
            <a:r>
              <a:rPr lang="pt-BR" sz="3600" b="1" dirty="0" smtClean="0">
                <a:solidFill>
                  <a:srgbClr val="000000"/>
                </a:solidFill>
                <a:latin typeface="Calibri" panose="020F0502020204030204" pitchFamily="34" charset="0"/>
              </a:rPr>
              <a:t>d.</a:t>
            </a:r>
            <a:r>
              <a:rPr lang="pt-BR" sz="3600" dirty="0" smtClean="0">
                <a:solidFill>
                  <a:srgbClr val="000000"/>
                </a:solidFill>
                <a:latin typeface="Calibri" panose="020F0502020204030204" pitchFamily="34" charset="0"/>
              </a:rPr>
              <a:t> </a:t>
            </a:r>
            <a:r>
              <a:rPr lang="pt-BR" sz="3600" u="sng" dirty="0" smtClean="0">
                <a:solidFill>
                  <a:srgbClr val="000000"/>
                </a:solidFill>
                <a:latin typeface="Calibri" panose="020F0502020204030204" pitchFamily="34" charset="0"/>
              </a:rPr>
              <a:t>respeitar a isonomia e a impessoalidade</a:t>
            </a:r>
            <a:r>
              <a:rPr lang="pt-BR" sz="3600" dirty="0" smtClean="0">
                <a:solidFill>
                  <a:srgbClr val="000000"/>
                </a:solidFill>
                <a:latin typeface="Calibri" panose="020F0502020204030204" pitchFamily="34" charset="0"/>
              </a:rPr>
              <a:t>, de sorte que, </a:t>
            </a:r>
            <a:r>
              <a:rPr lang="pt-BR" sz="3600" b="1" dirty="0" smtClean="0">
                <a:solidFill>
                  <a:srgbClr val="000000"/>
                </a:solidFill>
                <a:latin typeface="Calibri" panose="020F0502020204030204" pitchFamily="34" charset="0"/>
              </a:rPr>
              <a:t>havendo demandas repetitivas ou diversos casos em idêntica situação de conflito com a</a:t>
            </a:r>
            <a:r>
              <a:rPr lang="pt-BR" sz="3600" dirty="0" smtClean="0">
                <a:solidFill>
                  <a:srgbClr val="000000"/>
                </a:solidFill>
                <a:latin typeface="Calibri" panose="020F0502020204030204" pitchFamily="34" charset="0"/>
              </a:rPr>
              <a:t> </a:t>
            </a:r>
            <a:r>
              <a:rPr lang="pt-BR" sz="3600" b="1" dirty="0" smtClean="0">
                <a:solidFill>
                  <a:srgbClr val="000000"/>
                </a:solidFill>
                <a:latin typeface="Calibri" panose="020F0502020204030204" pitchFamily="34" charset="0"/>
              </a:rPr>
              <a:t>Administração </a:t>
            </a:r>
            <a:r>
              <a:rPr lang="pt-BR" sz="3600" b="1" dirty="0">
                <a:solidFill>
                  <a:srgbClr val="000000"/>
                </a:solidFill>
                <a:latin typeface="Calibri" panose="020F0502020204030204" pitchFamily="34" charset="0"/>
              </a:rPr>
              <a:t>Pública</a:t>
            </a:r>
            <a:r>
              <a:rPr lang="pt-BR" sz="3600" dirty="0">
                <a:solidFill>
                  <a:srgbClr val="000000"/>
                </a:solidFill>
                <a:latin typeface="Calibri" panose="020F0502020204030204" pitchFamily="34" charset="0"/>
              </a:rPr>
              <a:t>, </a:t>
            </a:r>
            <a:r>
              <a:rPr lang="pt-BR" sz="3600" u="sng" dirty="0">
                <a:solidFill>
                  <a:srgbClr val="000000"/>
                </a:solidFill>
                <a:latin typeface="Calibri" panose="020F0502020204030204" pitchFamily="34" charset="0"/>
              </a:rPr>
              <a:t>o reconhecimento deve ocorrer em todos os casos, não sendo possível haver escolha ou seleção arbitrária de apenas alguns dos casos</a:t>
            </a:r>
            <a:r>
              <a:rPr lang="pt-BR" sz="3600" dirty="0">
                <a:solidFill>
                  <a:srgbClr val="000000"/>
                </a:solidFill>
                <a:latin typeface="Calibri" panose="020F0502020204030204" pitchFamily="34" charset="0"/>
              </a:rPr>
              <a:t>. </a:t>
            </a: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21607359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r>
              <a:rPr lang="pt-BR" sz="3600" u="sng" dirty="0">
                <a:solidFill>
                  <a:srgbClr val="000000"/>
                </a:solidFill>
                <a:latin typeface="Calibri" panose="020F0502020204030204" pitchFamily="34" charset="0"/>
              </a:rPr>
              <a:t>Havendo reconhecimento da procedência do pedido</a:t>
            </a:r>
            <a:r>
              <a:rPr lang="pt-BR" sz="3600" dirty="0">
                <a:solidFill>
                  <a:srgbClr val="000000"/>
                </a:solidFill>
                <a:latin typeface="Calibri" panose="020F0502020204030204" pitchFamily="34" charset="0"/>
              </a:rPr>
              <a:t>, com atendimento imediato à pretensão do autor, </a:t>
            </a:r>
            <a:r>
              <a:rPr lang="pt-BR" sz="3600" u="sng" dirty="0">
                <a:solidFill>
                  <a:srgbClr val="000000"/>
                </a:solidFill>
                <a:latin typeface="Calibri" panose="020F0502020204030204" pitchFamily="34" charset="0"/>
              </a:rPr>
              <a:t>a Fazenda Pública deve ser beneficiada pela regra do § 4º do art. 90 do CPC</a:t>
            </a:r>
            <a:r>
              <a:rPr lang="pt-BR" sz="3600" dirty="0">
                <a:solidFill>
                  <a:srgbClr val="000000"/>
                </a:solidFill>
                <a:latin typeface="Calibri" panose="020F0502020204030204" pitchFamily="34" charset="0"/>
              </a:rPr>
              <a:t>, devendo ser condenada apenas ao </a:t>
            </a:r>
            <a:r>
              <a:rPr lang="pt-BR" sz="3600" u="sng" dirty="0">
                <a:solidFill>
                  <a:srgbClr val="000000"/>
                </a:solidFill>
                <a:latin typeface="Calibri" panose="020F0502020204030204" pitchFamily="34" charset="0"/>
              </a:rPr>
              <a:t>pagamento da metade do valor dos honorários de advogado da parte autora</a:t>
            </a:r>
            <a:r>
              <a:rPr lang="pt-BR" sz="3600" dirty="0">
                <a:solidFill>
                  <a:srgbClr val="000000"/>
                </a:solidFill>
                <a:latin typeface="Calibri" panose="020F0502020204030204" pitchFamily="34" charset="0"/>
              </a:rPr>
              <a:t>. </a:t>
            </a:r>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42485025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1600" dirty="0">
              <a:solidFill>
                <a:srgbClr val="000000"/>
              </a:solidFill>
              <a:latin typeface="Arial" panose="020B0604020202020204" pitchFamily="34" charset="0"/>
            </a:endParaRPr>
          </a:p>
          <a:p>
            <a:r>
              <a:rPr lang="pt-BR" sz="4000" dirty="0" smtClean="0">
                <a:solidFill>
                  <a:srgbClr val="FF0000"/>
                </a:solidFill>
                <a:latin typeface="Arial" panose="020B0604020202020204" pitchFamily="34" charset="0"/>
              </a:rPr>
              <a:t>AUTOCOMPOSIÇÃO</a:t>
            </a:r>
            <a:endParaRPr lang="pt-BR" sz="4000" dirty="0">
              <a:solidFill>
                <a:srgbClr val="FF0000"/>
              </a:solidFill>
              <a:latin typeface="Arial" panose="020B0604020202020204" pitchFamily="34" charset="0"/>
            </a:endParaRPr>
          </a:p>
          <a:p>
            <a:pPr algn="just"/>
            <a:r>
              <a:rPr lang="pt-BR" sz="3600" dirty="0" smtClean="0">
                <a:solidFill>
                  <a:srgbClr val="000000"/>
                </a:solidFill>
                <a:latin typeface="Calibri" panose="020F0502020204030204" pitchFamily="34" charset="0"/>
              </a:rPr>
              <a:t>Em </a:t>
            </a:r>
            <a:r>
              <a:rPr lang="pt-BR" sz="3600" dirty="0">
                <a:solidFill>
                  <a:srgbClr val="000000"/>
                </a:solidFill>
                <a:latin typeface="Calibri" panose="020F0502020204030204" pitchFamily="34" charset="0"/>
              </a:rPr>
              <a:t>vez do reconhecimento da procedência do pedido, têm-se celebrado transações, </a:t>
            </a:r>
            <a:r>
              <a:rPr lang="pt-BR" sz="3600" u="sng" dirty="0">
                <a:solidFill>
                  <a:srgbClr val="000000"/>
                </a:solidFill>
                <a:latin typeface="Calibri" panose="020F0502020204030204" pitchFamily="34" charset="0"/>
              </a:rPr>
              <a:t>quando haja lei conferindo essa possibilidade ao Procurador-Geral ou ao Advogado-Geral da pessoa jurídica de direito público, o qual autoriza ao procurador daquele processo específico celebrar a transação</a:t>
            </a:r>
            <a:r>
              <a:rPr lang="pt-BR" sz="3600" dirty="0">
                <a:solidFill>
                  <a:srgbClr val="000000"/>
                </a:solidFill>
                <a:latin typeface="Calibri" panose="020F0502020204030204" pitchFamily="34" charset="0"/>
              </a:rPr>
              <a:t>.</a:t>
            </a: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221964345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1600" dirty="0">
              <a:solidFill>
                <a:srgbClr val="000000"/>
              </a:solidFill>
              <a:latin typeface="Arial" panose="020B0604020202020204" pitchFamily="34" charset="0"/>
            </a:endParaRPr>
          </a:p>
          <a:p>
            <a:pPr algn="just"/>
            <a:r>
              <a:rPr lang="pt-BR" sz="4000" u="sng" dirty="0">
                <a:solidFill>
                  <a:srgbClr val="000000"/>
                </a:solidFill>
                <a:latin typeface="Calibri" panose="020F0502020204030204" pitchFamily="34" charset="0"/>
              </a:rPr>
              <a:t>Não sendo caso de reconhecimento da procedência do pedido nem de </a:t>
            </a:r>
            <a:r>
              <a:rPr lang="pt-BR" sz="4000" u="sng" dirty="0" err="1">
                <a:solidFill>
                  <a:srgbClr val="000000"/>
                </a:solidFill>
                <a:latin typeface="Calibri" panose="020F0502020204030204" pitchFamily="34" charset="0"/>
              </a:rPr>
              <a:t>autocomposição</a:t>
            </a:r>
            <a:r>
              <a:rPr lang="pt-BR" sz="4000" dirty="0">
                <a:solidFill>
                  <a:srgbClr val="000000"/>
                </a:solidFill>
                <a:latin typeface="Calibri" panose="020F0502020204030204" pitchFamily="34" charset="0"/>
              </a:rPr>
              <a:t>, a Fazenda Pública, quando citada, poderá, então, </a:t>
            </a:r>
            <a:r>
              <a:rPr lang="pt-BR" sz="4000" u="sng" dirty="0">
                <a:solidFill>
                  <a:srgbClr val="000000"/>
                </a:solidFill>
                <a:latin typeface="Calibri" panose="020F0502020204030204" pitchFamily="34" charset="0"/>
              </a:rPr>
              <a:t>apresentar resposta ou quedar-se inerte</a:t>
            </a:r>
            <a:r>
              <a:rPr lang="pt-BR" sz="4000" dirty="0">
                <a:solidFill>
                  <a:srgbClr val="000000"/>
                </a:solidFill>
                <a:latin typeface="Calibri" panose="020F0502020204030204" pitchFamily="34" charset="0"/>
              </a:rPr>
              <a:t>. A resposta, como se sabe, compreende a </a:t>
            </a:r>
            <a:r>
              <a:rPr lang="pt-BR" sz="4000" u="sng" dirty="0">
                <a:solidFill>
                  <a:srgbClr val="000000"/>
                </a:solidFill>
                <a:latin typeface="Calibri" panose="020F0502020204030204" pitchFamily="34" charset="0"/>
              </a:rPr>
              <a:t>contestação, os incidentes de suspeição e impedimento e a reconvenção, esta apresentada dentro da contestação</a:t>
            </a:r>
            <a:r>
              <a:rPr lang="pt-BR" sz="4000" dirty="0">
                <a:solidFill>
                  <a:srgbClr val="000000"/>
                </a:solidFill>
                <a:latin typeface="Calibri" panose="020F0502020204030204" pitchFamily="34" charset="0"/>
              </a:rPr>
              <a:t>. </a:t>
            </a:r>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31270033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7500" lnSpcReduction="20000"/>
          </a:bodyPr>
          <a:lstStyle/>
          <a:p>
            <a:endParaRPr lang="pt-BR" sz="1600" dirty="0">
              <a:solidFill>
                <a:srgbClr val="000000"/>
              </a:solidFill>
              <a:latin typeface="Arial" panose="020B0604020202020204" pitchFamily="34" charset="0"/>
            </a:endParaRPr>
          </a:p>
          <a:p>
            <a:endParaRPr lang="pt-BR" dirty="0">
              <a:solidFill>
                <a:srgbClr val="000000"/>
              </a:solidFill>
              <a:latin typeface="Arial" panose="020B0604020202020204" pitchFamily="34" charset="0"/>
            </a:endParaRPr>
          </a:p>
          <a:p>
            <a:r>
              <a:rPr lang="pt-BR" sz="4400" dirty="0" smtClean="0">
                <a:solidFill>
                  <a:srgbClr val="FF0000"/>
                </a:solidFill>
                <a:latin typeface="Arial" panose="020B0604020202020204" pitchFamily="34" charset="0"/>
              </a:rPr>
              <a:t>A </a:t>
            </a:r>
            <a:r>
              <a:rPr lang="pt-BR" sz="4400" dirty="0">
                <a:solidFill>
                  <a:srgbClr val="FF0000"/>
                </a:solidFill>
                <a:latin typeface="Arial" panose="020B0604020202020204" pitchFamily="34" charset="0"/>
              </a:rPr>
              <a:t>REVELIA E A FAZENDA PÚBLICA</a:t>
            </a:r>
          </a:p>
          <a:p>
            <a:pPr algn="just"/>
            <a:r>
              <a:rPr lang="pt-BR" sz="4000" dirty="0" smtClean="0">
                <a:solidFill>
                  <a:srgbClr val="000000"/>
                </a:solidFill>
                <a:latin typeface="Calibri" panose="020F0502020204030204" pitchFamily="34" charset="0"/>
              </a:rPr>
              <a:t>O </a:t>
            </a:r>
            <a:r>
              <a:rPr lang="pt-BR" sz="4000" u="sng" dirty="0">
                <a:solidFill>
                  <a:srgbClr val="000000"/>
                </a:solidFill>
                <a:latin typeface="Calibri" panose="020F0502020204030204" pitchFamily="34" charset="0"/>
              </a:rPr>
              <a:t>direito da Fazenda Pública é indisponível</a:t>
            </a:r>
            <a:r>
              <a:rPr lang="pt-BR" sz="4000" dirty="0">
                <a:solidFill>
                  <a:srgbClr val="000000"/>
                </a:solidFill>
                <a:latin typeface="Calibri" panose="020F0502020204030204" pitchFamily="34" charset="0"/>
              </a:rPr>
              <a:t>, devendo o magistrado, mesmo na hipótese de revelia, determinar a instrução do feito para que a parte autora possa se desincumbir do seu </a:t>
            </a:r>
            <a:r>
              <a:rPr lang="pt-BR" sz="4000" dirty="0" smtClean="0">
                <a:solidFill>
                  <a:srgbClr val="000000"/>
                </a:solidFill>
                <a:latin typeface="Calibri" panose="020F0502020204030204" pitchFamily="34" charset="0"/>
              </a:rPr>
              <a:t>ônus </a:t>
            </a:r>
            <a:r>
              <a:rPr lang="pt-BR" sz="4000" dirty="0" err="1" smtClean="0">
                <a:solidFill>
                  <a:srgbClr val="000000"/>
                </a:solidFill>
                <a:latin typeface="Calibri" panose="020F0502020204030204" pitchFamily="34" charset="0"/>
              </a:rPr>
              <a:t>probandi</a:t>
            </a:r>
            <a:r>
              <a:rPr lang="pt-BR" sz="4000" dirty="0">
                <a:solidFill>
                  <a:srgbClr val="000000"/>
                </a:solidFill>
                <a:latin typeface="Calibri" panose="020F0502020204030204" pitchFamily="34" charset="0"/>
              </a:rPr>
              <a:t>. Aliás, assim dispõe o art. 345, II, do CPC: </a:t>
            </a:r>
          </a:p>
          <a:p>
            <a:pPr algn="just"/>
            <a:r>
              <a:rPr lang="pt-BR" sz="4000" b="1" dirty="0" smtClean="0">
                <a:solidFill>
                  <a:srgbClr val="000000"/>
                </a:solidFill>
                <a:latin typeface="Calibri" panose="020F0502020204030204" pitchFamily="34" charset="0"/>
              </a:rPr>
              <a:t>Art</a:t>
            </a:r>
            <a:r>
              <a:rPr lang="pt-BR" sz="4000" b="1" dirty="0">
                <a:solidFill>
                  <a:srgbClr val="000000"/>
                </a:solidFill>
                <a:latin typeface="Calibri" panose="020F0502020204030204" pitchFamily="34" charset="0"/>
              </a:rPr>
              <a:t>. 345, inc. II -A revelia não produz o efeito mencionado no art. 344 se:</a:t>
            </a:r>
            <a:endParaRPr lang="pt-BR" sz="4000" dirty="0">
              <a:solidFill>
                <a:srgbClr val="000000"/>
              </a:solidFill>
              <a:latin typeface="Calibri" panose="020F0502020204030204" pitchFamily="34" charset="0"/>
            </a:endParaRPr>
          </a:p>
          <a:p>
            <a:r>
              <a:rPr lang="pt-BR" sz="4000" b="1" dirty="0" smtClean="0">
                <a:solidFill>
                  <a:srgbClr val="000000"/>
                </a:solidFill>
                <a:latin typeface="Arial" panose="020B0604020202020204" pitchFamily="34" charset="0"/>
              </a:rPr>
              <a:t>II </a:t>
            </a:r>
            <a:r>
              <a:rPr lang="pt-BR" sz="4000" b="1" dirty="0">
                <a:solidFill>
                  <a:srgbClr val="000000"/>
                </a:solidFill>
                <a:latin typeface="Arial" panose="020B0604020202020204" pitchFamily="34" charset="0"/>
              </a:rPr>
              <a:t>–o litígio versar sobre direitos indisponíveis.</a:t>
            </a:r>
          </a:p>
          <a:p>
            <a:r>
              <a:rPr lang="pt-BR" sz="4000" b="1" dirty="0" smtClean="0">
                <a:solidFill>
                  <a:srgbClr val="000000"/>
                </a:solidFill>
                <a:latin typeface="Calibri" panose="020F0502020204030204" pitchFamily="34" charset="0"/>
              </a:rPr>
              <a:t>Art</a:t>
            </a:r>
            <a:r>
              <a:rPr lang="pt-BR" sz="4000" b="1" dirty="0">
                <a:solidFill>
                  <a:srgbClr val="000000"/>
                </a:solidFill>
                <a:latin typeface="Calibri" panose="020F0502020204030204" pitchFamily="34" charset="0"/>
              </a:rPr>
              <a:t>. 28.</a:t>
            </a:r>
            <a:r>
              <a:rPr lang="pt-BR" sz="4000" dirty="0">
                <a:solidFill>
                  <a:srgbClr val="000000"/>
                </a:solidFill>
                <a:latin typeface="Calibri" panose="020F0502020204030204" pitchFamily="34" charset="0"/>
              </a:rPr>
              <a:t> O agente público responderá pessoalmente por suas decisões ou opiniões técnicas em caso de dolo ou erro grosseiro. (LINDB)</a:t>
            </a: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291342334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3" name="Título 1"/>
          <p:cNvSpPr txBox="1"/>
          <p:nvPr/>
        </p:nvSpPr>
        <p:spPr>
          <a:xfrm>
            <a:off x="877320" y="2729520"/>
            <a:ext cx="10515240" cy="1325160"/>
          </a:xfrm>
          <a:prstGeom prst="rect">
            <a:avLst/>
          </a:prstGeom>
          <a:noFill/>
          <a:ln w="0">
            <a:noFill/>
          </a:ln>
        </p:spPr>
        <p:txBody>
          <a:bodyPr anchor="ctr">
            <a:normAutofit/>
          </a:bodyPr>
          <a:lstStyle/>
          <a:p>
            <a:pPr algn="ctr">
              <a:lnSpc>
                <a:spcPct val="90000"/>
              </a:lnSpc>
            </a:pPr>
            <a:r>
              <a:rPr lang="pt-BR" sz="5000" b="1" spc="-1" dirty="0" smtClean="0">
                <a:solidFill>
                  <a:srgbClr val="000000"/>
                </a:solidFill>
                <a:latin typeface="Calibri Light"/>
              </a:rPr>
              <a:t>Aspectos Iniciais</a:t>
            </a:r>
            <a:endParaRPr lang="pt-BR" sz="5000" b="1"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COMO RÉ</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1600" dirty="0">
              <a:solidFill>
                <a:srgbClr val="000000"/>
              </a:solidFill>
              <a:latin typeface="Arial" panose="020B0604020202020204" pitchFamily="34" charset="0"/>
            </a:endParaRPr>
          </a:p>
          <a:p>
            <a:endParaRPr lang="pt-BR" dirty="0">
              <a:solidFill>
                <a:srgbClr val="000000"/>
              </a:solidFill>
              <a:latin typeface="Arial" panose="020B0604020202020204" pitchFamily="34" charset="0"/>
            </a:endParaRPr>
          </a:p>
          <a:p>
            <a:pPr algn="just"/>
            <a:r>
              <a:rPr lang="pt-BR" sz="4400" dirty="0" smtClean="0">
                <a:solidFill>
                  <a:srgbClr val="000000"/>
                </a:solidFill>
                <a:latin typeface="Calibri" panose="020F0502020204030204" pitchFamily="34" charset="0"/>
              </a:rPr>
              <a:t>Em uma </a:t>
            </a:r>
            <a:r>
              <a:rPr lang="pt-BR" sz="4400" dirty="0">
                <a:solidFill>
                  <a:srgbClr val="000000"/>
                </a:solidFill>
                <a:latin typeface="Calibri" panose="020F0502020204030204" pitchFamily="34" charset="0"/>
              </a:rPr>
              <a:t>demanda proposta em face da Fazenda Pública, </a:t>
            </a:r>
            <a:r>
              <a:rPr lang="pt-BR" sz="4400" u="sng" dirty="0" smtClean="0">
                <a:solidFill>
                  <a:srgbClr val="000000"/>
                </a:solidFill>
                <a:latin typeface="Calibri" panose="020F0502020204030204" pitchFamily="34" charset="0"/>
              </a:rPr>
              <a:t>cabe ao autor elidir </a:t>
            </a:r>
            <a:r>
              <a:rPr lang="pt-BR" sz="4400" u="sng" dirty="0">
                <a:solidFill>
                  <a:srgbClr val="000000"/>
                </a:solidFill>
                <a:latin typeface="Calibri" panose="020F0502020204030204" pitchFamily="34" charset="0"/>
              </a:rPr>
              <a:t>a presunção de legitimidade dos atos administrativos, comprovando as alegações feitas na petição inicial</a:t>
            </a:r>
            <a:r>
              <a:rPr lang="pt-BR" sz="4400" dirty="0">
                <a:solidFill>
                  <a:srgbClr val="000000"/>
                </a:solidFill>
                <a:latin typeface="Calibri" panose="020F0502020204030204" pitchFamily="34" charset="0"/>
              </a:rPr>
              <a:t>. </a:t>
            </a:r>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endParaRPr lang="pt-BR" sz="3600" dirty="0" smtClean="0">
              <a:solidFill>
                <a:srgbClr val="000000"/>
              </a:solidFill>
              <a:latin typeface="Calibri" panose="020F0502020204030204" pitchFamily="34" charset="0"/>
            </a:endParaRPr>
          </a:p>
          <a:p>
            <a:pPr algn="just">
              <a:spcAft>
                <a:spcPts val="0"/>
              </a:spcAft>
            </a:pPr>
            <a:endParaRPr lang="pt-BR" sz="3600" kern="150" dirty="0" smtClean="0">
              <a:latin typeface="Liberation Serif"/>
              <a:ea typeface="NSimSun" panose="02010609030101010101" pitchFamily="49" charset="-122"/>
              <a:cs typeface="Arial" panose="020B0604020202020204" pitchFamily="34" charset="0"/>
            </a:endParaRPr>
          </a:p>
          <a:p>
            <a:pPr algn="just"/>
            <a:endParaRPr lang="pt-BR" sz="3500" spc="-1" dirty="0">
              <a:solidFill>
                <a:srgbClr val="000000"/>
              </a:solidFill>
              <a:latin typeface="Calibre"/>
            </a:endParaRPr>
          </a:p>
        </p:txBody>
      </p:sp>
    </p:spTree>
    <p:extLst>
      <p:ext uri="{BB962C8B-B14F-4D97-AF65-F5344CB8AC3E}">
        <p14:creationId xmlns:p14="http://schemas.microsoft.com/office/powerpoint/2010/main" val="407067044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DESISTÊNCIA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lnSpc>
                <a:spcPct val="115000"/>
              </a:lnSpc>
              <a:spcAft>
                <a:spcPts val="700"/>
              </a:spcAft>
            </a:pPr>
            <a:r>
              <a:rPr lang="pt-BR" sz="3600" u="sng" dirty="0">
                <a:solidFill>
                  <a:srgbClr val="000000"/>
                </a:solidFill>
                <a:latin typeface="Calibri" panose="020F0502020204030204" pitchFamily="34" charset="0"/>
              </a:rPr>
              <a:t>Enquanto não apresentada a contestação do réu</a:t>
            </a:r>
            <a:r>
              <a:rPr lang="pt-BR" sz="3600" dirty="0">
                <a:solidFill>
                  <a:srgbClr val="000000"/>
                </a:solidFill>
                <a:latin typeface="Calibri" panose="020F0502020204030204" pitchFamily="34" charset="0"/>
              </a:rPr>
              <a:t>, o autor poderá, unilateralmente, desistir da ação (CPC, art. 485, § 4º). A partir de tal momento, ou seja, </a:t>
            </a:r>
            <a:r>
              <a:rPr lang="pt-BR" sz="3600" u="sng" dirty="0">
                <a:solidFill>
                  <a:srgbClr val="000000"/>
                </a:solidFill>
                <a:latin typeface="Calibri" panose="020F0502020204030204" pitchFamily="34" charset="0"/>
              </a:rPr>
              <a:t>depois da contestação do réu, o autor somente poderá desistir da ação se contar com a concordância daquele</a:t>
            </a:r>
            <a:r>
              <a:rPr lang="pt-BR" sz="3600" dirty="0">
                <a:solidFill>
                  <a:srgbClr val="000000"/>
                </a:solidFill>
                <a:latin typeface="Calibri" panose="020F0502020204030204" pitchFamily="34" charset="0"/>
              </a:rPr>
              <a:t>. </a:t>
            </a:r>
            <a:endParaRPr lang="pt-BR" sz="3500" spc="-1" dirty="0">
              <a:solidFill>
                <a:srgbClr val="000000"/>
              </a:solidFill>
              <a:latin typeface="Calibre"/>
            </a:endParaRPr>
          </a:p>
        </p:txBody>
      </p:sp>
    </p:spTree>
    <p:extLst>
      <p:ext uri="{BB962C8B-B14F-4D97-AF65-F5344CB8AC3E}">
        <p14:creationId xmlns:p14="http://schemas.microsoft.com/office/powerpoint/2010/main" val="234854092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DESISTÊNCIA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lnSpc>
                <a:spcPct val="115000"/>
              </a:lnSpc>
              <a:spcAft>
                <a:spcPts val="700"/>
              </a:spcAft>
            </a:pPr>
            <a:r>
              <a:rPr lang="pt-BR" sz="3600" dirty="0">
                <a:solidFill>
                  <a:srgbClr val="000000"/>
                </a:solidFill>
                <a:latin typeface="Calibri" panose="020F0502020204030204" pitchFamily="34" charset="0"/>
              </a:rPr>
              <a:t>O art. 3º da Lei 9.469, de 10 de julho de 1997, </a:t>
            </a:r>
            <a:r>
              <a:rPr lang="pt-BR" sz="3600" b="1" u="sng" dirty="0">
                <a:solidFill>
                  <a:srgbClr val="000000"/>
                </a:solidFill>
                <a:latin typeface="Calibri" panose="020F0502020204030204" pitchFamily="34" charset="0"/>
              </a:rPr>
              <a:t>autoriza a Fazenda Pública a concordar com a desistência, desde que o autor renuncie expressamente ao direito sobre que se funda a ação</a:t>
            </a:r>
            <a:r>
              <a:rPr lang="pt-BR" sz="3600" dirty="0">
                <a:solidFill>
                  <a:srgbClr val="000000"/>
                </a:solidFill>
                <a:latin typeface="Calibri" panose="020F0502020204030204" pitchFamily="34" charset="0"/>
              </a:rPr>
              <a:t>. Em razão de tal dispositivo, a Fazenda Pública, na condição de ré, somente deve concordar com a desistência caso o autor a transmude em renúncia ao direito sobre o qual se funda a ação (CPC, art. 487, III, a). </a:t>
            </a:r>
            <a:endParaRPr lang="pt-BR" sz="3500" spc="-1" dirty="0">
              <a:solidFill>
                <a:srgbClr val="000000"/>
              </a:solidFill>
              <a:latin typeface="Calibre"/>
            </a:endParaRPr>
          </a:p>
        </p:txBody>
      </p:sp>
    </p:spTree>
    <p:extLst>
      <p:ext uri="{BB962C8B-B14F-4D97-AF65-F5344CB8AC3E}">
        <p14:creationId xmlns:p14="http://schemas.microsoft.com/office/powerpoint/2010/main" val="373299676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DESPESAS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endParaRPr lang="pt-BR" sz="1600" dirty="0">
              <a:solidFill>
                <a:srgbClr val="000000"/>
              </a:solidFill>
              <a:latin typeface="Arial" panose="020B0604020202020204" pitchFamily="34" charset="0"/>
            </a:endParaRPr>
          </a:p>
          <a:p>
            <a:r>
              <a:rPr lang="pt-BR" sz="3600" dirty="0" smtClean="0">
                <a:solidFill>
                  <a:srgbClr val="000000"/>
                </a:solidFill>
                <a:latin typeface="Calibri" panose="020F0502020204030204" pitchFamily="34" charset="0"/>
              </a:rPr>
              <a:t>CUSTAS</a:t>
            </a:r>
            <a:r>
              <a:rPr lang="pt-BR" sz="3600" dirty="0">
                <a:solidFill>
                  <a:srgbClr val="000000"/>
                </a:solidFill>
                <a:latin typeface="Calibri" panose="020F0502020204030204" pitchFamily="34" charset="0"/>
              </a:rPr>
              <a:t>, EMOLUMENTOS E </a:t>
            </a:r>
            <a:r>
              <a:rPr lang="pt-BR" sz="3600" b="1" dirty="0">
                <a:solidFill>
                  <a:srgbClr val="000000"/>
                </a:solidFill>
                <a:latin typeface="Calibri" panose="020F0502020204030204" pitchFamily="34" charset="0"/>
              </a:rPr>
              <a:t>DESPESAS EM SENTIDO ESTRITO</a:t>
            </a:r>
            <a:endParaRPr lang="pt-BR" sz="3600" dirty="0">
              <a:solidFill>
                <a:srgbClr val="000000"/>
              </a:solidFill>
              <a:latin typeface="Calibri" panose="020F0502020204030204" pitchFamily="34" charset="0"/>
            </a:endParaRPr>
          </a:p>
          <a:p>
            <a:pPr algn="just"/>
            <a:r>
              <a:rPr lang="pt-BR" sz="3600" b="1" dirty="0" smtClean="0">
                <a:solidFill>
                  <a:srgbClr val="000000"/>
                </a:solidFill>
                <a:latin typeface="Calibri" panose="020F0502020204030204" pitchFamily="34" charset="0"/>
              </a:rPr>
              <a:t>Art</a:t>
            </a:r>
            <a:r>
              <a:rPr lang="pt-BR" sz="3600" b="1" dirty="0">
                <a:solidFill>
                  <a:srgbClr val="000000"/>
                </a:solidFill>
                <a:latin typeface="Calibri" panose="020F0502020204030204" pitchFamily="34" charset="0"/>
              </a:rPr>
              <a:t>. 91</a:t>
            </a:r>
            <a:r>
              <a:rPr lang="pt-BR" sz="3600" b="1" dirty="0" smtClean="0">
                <a:solidFill>
                  <a:srgbClr val="000000"/>
                </a:solidFill>
                <a:latin typeface="Calibri" panose="020F0502020204030204" pitchFamily="34" charset="0"/>
              </a:rPr>
              <a:t>. </a:t>
            </a:r>
            <a:r>
              <a:rPr lang="pt-BR" sz="3600" dirty="0" smtClean="0">
                <a:solidFill>
                  <a:srgbClr val="000000"/>
                </a:solidFill>
                <a:latin typeface="Calibri" panose="020F0502020204030204" pitchFamily="34" charset="0"/>
              </a:rPr>
              <a:t>As </a:t>
            </a:r>
            <a:r>
              <a:rPr lang="pt-BR" sz="3600" dirty="0">
                <a:solidFill>
                  <a:srgbClr val="000000"/>
                </a:solidFill>
                <a:latin typeface="Calibri" panose="020F0502020204030204" pitchFamily="34" charset="0"/>
              </a:rPr>
              <a:t>despesas dos atos processuais praticados a requerimento da Fazenda Pública, do Ministério Público ou da Defensoria Pública </a:t>
            </a:r>
            <a:r>
              <a:rPr lang="pt-BR" sz="3600" u="sng" dirty="0">
                <a:solidFill>
                  <a:srgbClr val="000000"/>
                </a:solidFill>
                <a:latin typeface="Calibri" panose="020F0502020204030204" pitchFamily="34" charset="0"/>
              </a:rPr>
              <a:t>serão pagas ao final pelo vencido</a:t>
            </a:r>
            <a:r>
              <a:rPr lang="pt-BR" sz="3600" dirty="0">
                <a:solidFill>
                  <a:srgbClr val="000000"/>
                </a:solidFill>
                <a:latin typeface="Calibri" panose="020F0502020204030204" pitchFamily="34" charset="0"/>
              </a:rPr>
              <a:t>.</a:t>
            </a:r>
          </a:p>
          <a:p>
            <a:pPr algn="just"/>
            <a:r>
              <a:rPr lang="pt-BR" sz="3600" b="1" dirty="0" smtClean="0">
                <a:solidFill>
                  <a:srgbClr val="000000"/>
                </a:solidFill>
                <a:latin typeface="Calibri" panose="020F0502020204030204" pitchFamily="34" charset="0"/>
              </a:rPr>
              <a:t>§ 1º</a:t>
            </a:r>
            <a:r>
              <a:rPr lang="pt-BR" sz="3600" dirty="0" smtClean="0">
                <a:solidFill>
                  <a:srgbClr val="000000"/>
                </a:solidFill>
                <a:latin typeface="Calibri" panose="020F0502020204030204" pitchFamily="34" charset="0"/>
              </a:rPr>
              <a:t> </a:t>
            </a:r>
            <a:r>
              <a:rPr lang="pt-BR" sz="3600" dirty="0">
                <a:solidFill>
                  <a:srgbClr val="000000"/>
                </a:solidFill>
                <a:latin typeface="Calibri" panose="020F0502020204030204" pitchFamily="34" charset="0"/>
              </a:rPr>
              <a:t>As perícias requeridas pela Fazenda Pública, pelo Ministério Público ou pela Defensoria Pública </a:t>
            </a:r>
            <a:r>
              <a:rPr lang="pt-BR" sz="3600" u="sng" dirty="0">
                <a:solidFill>
                  <a:srgbClr val="000000"/>
                </a:solidFill>
                <a:latin typeface="Calibri" panose="020F0502020204030204" pitchFamily="34" charset="0"/>
              </a:rPr>
              <a:t>poderão ser realizadas por entidade pública ou, havendo previsão orçamentária, ter os valores adiantados por aquele que requerer a prova</a:t>
            </a:r>
            <a:r>
              <a:rPr lang="pt-BR" sz="3600" dirty="0">
                <a:solidFill>
                  <a:srgbClr val="000000"/>
                </a:solidFill>
                <a:latin typeface="Calibri" panose="020F0502020204030204" pitchFamily="34" charset="0"/>
              </a:rPr>
              <a:t>.</a:t>
            </a:r>
          </a:p>
          <a:p>
            <a:pPr algn="just"/>
            <a:r>
              <a:rPr lang="pt-BR" sz="3600" b="1" dirty="0" smtClean="0">
                <a:solidFill>
                  <a:srgbClr val="000000"/>
                </a:solidFill>
                <a:latin typeface="Calibri" panose="020F0502020204030204" pitchFamily="34" charset="0"/>
              </a:rPr>
              <a:t>§ 2º</a:t>
            </a:r>
            <a:r>
              <a:rPr lang="pt-BR" sz="3600" dirty="0" smtClean="0">
                <a:solidFill>
                  <a:srgbClr val="000000"/>
                </a:solidFill>
                <a:latin typeface="Calibri" panose="020F0502020204030204" pitchFamily="34" charset="0"/>
              </a:rPr>
              <a:t> </a:t>
            </a:r>
            <a:r>
              <a:rPr lang="pt-BR" sz="3600" u="sng" dirty="0">
                <a:solidFill>
                  <a:srgbClr val="000000"/>
                </a:solidFill>
                <a:latin typeface="Calibri" panose="020F0502020204030204" pitchFamily="34" charset="0"/>
              </a:rPr>
              <a:t>Não havendo previsão orçamentária no exercício financeiro para adiantamento dos honorários periciais, eles serão pagos no exercício seguinte ou ao final, pelo vencido</a:t>
            </a:r>
            <a:r>
              <a:rPr lang="pt-BR" sz="3600" dirty="0">
                <a:solidFill>
                  <a:srgbClr val="000000"/>
                </a:solidFill>
                <a:latin typeface="Calibri" panose="020F0502020204030204" pitchFamily="34" charset="0"/>
              </a:rPr>
              <a:t>, caso o processo se encerre antes do adiantamento a ser feito pelo ente público.</a:t>
            </a:r>
          </a:p>
        </p:txBody>
      </p:sp>
    </p:spTree>
    <p:extLst>
      <p:ext uri="{BB962C8B-B14F-4D97-AF65-F5344CB8AC3E}">
        <p14:creationId xmlns:p14="http://schemas.microsoft.com/office/powerpoint/2010/main" val="255206176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ASTREINTES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3300" dirty="0">
              <a:solidFill>
                <a:srgbClr val="000000"/>
              </a:solidFill>
              <a:latin typeface="Arial" panose="020B0604020202020204" pitchFamily="34" charset="0"/>
            </a:endParaRPr>
          </a:p>
          <a:p>
            <a:pPr algn="ctr"/>
            <a:r>
              <a:rPr lang="pt-BR" sz="3300" dirty="0">
                <a:solidFill>
                  <a:srgbClr val="000000"/>
                </a:solidFill>
                <a:latin typeface="Arial" panose="020B0604020202020204" pitchFamily="34" charset="0"/>
              </a:rPr>
              <a:t>ASTREINTES E OUTRAS MULTAS</a:t>
            </a:r>
          </a:p>
          <a:p>
            <a:pPr algn="just"/>
            <a:endParaRPr lang="pt-BR" sz="3300" dirty="0" smtClean="0">
              <a:solidFill>
                <a:srgbClr val="000000"/>
              </a:solidFill>
              <a:latin typeface="Arial" panose="020B0604020202020204" pitchFamily="34" charset="0"/>
            </a:endParaRPr>
          </a:p>
          <a:p>
            <a:pPr algn="just"/>
            <a:r>
              <a:rPr lang="pt-BR" sz="3300" u="sng" dirty="0" smtClean="0">
                <a:solidFill>
                  <a:srgbClr val="000000"/>
                </a:solidFill>
                <a:latin typeface="Calibri" panose="020F0502020204030204" pitchFamily="34" charset="0"/>
              </a:rPr>
              <a:t>Não </a:t>
            </a:r>
            <a:r>
              <a:rPr lang="pt-BR" sz="3300" u="sng" dirty="0">
                <a:solidFill>
                  <a:srgbClr val="000000"/>
                </a:solidFill>
                <a:latin typeface="Calibri" panose="020F0502020204030204" pitchFamily="34" charset="0"/>
              </a:rPr>
              <a:t>há nada que impeça que a Fazenda Pública seja condenada ao pagamento dessas multas</a:t>
            </a:r>
            <a:r>
              <a:rPr lang="pt-BR" sz="3300" dirty="0">
                <a:solidFill>
                  <a:srgbClr val="000000"/>
                </a:solidFill>
                <a:latin typeface="Calibri" panose="020F0502020204030204" pitchFamily="34" charset="0"/>
              </a:rPr>
              <a:t>. Tal condenação deve, apenas, submeter-se à </a:t>
            </a:r>
            <a:r>
              <a:rPr lang="pt-BR" sz="3300" u="sng" dirty="0">
                <a:solidFill>
                  <a:srgbClr val="000000"/>
                </a:solidFill>
                <a:latin typeface="Calibri" panose="020F0502020204030204" pitchFamily="34" charset="0"/>
              </a:rPr>
              <a:t>sistemática do precatório</a:t>
            </a:r>
            <a:r>
              <a:rPr lang="pt-BR" sz="3300" dirty="0">
                <a:solidFill>
                  <a:srgbClr val="000000"/>
                </a:solidFill>
                <a:latin typeface="Calibri" panose="020F0502020204030204" pitchFamily="34" charset="0"/>
              </a:rPr>
              <a:t>, porquanto, independentemente da natureza do crédito, as condenações impostas contra a Fazenda Pública submetem-se ao precatório, salvo se se tratar de pequeno valor.</a:t>
            </a:r>
          </a:p>
        </p:txBody>
      </p:sp>
    </p:spTree>
    <p:extLst>
      <p:ext uri="{BB962C8B-B14F-4D97-AF65-F5344CB8AC3E}">
        <p14:creationId xmlns:p14="http://schemas.microsoft.com/office/powerpoint/2010/main" val="220070112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HONORÁRIOS ADVOCATÍCIOS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lnSpcReduction="10000"/>
          </a:bodyPr>
          <a:lstStyle/>
          <a:p>
            <a:endParaRPr lang="pt-BR" sz="1600" dirty="0">
              <a:solidFill>
                <a:srgbClr val="000000"/>
              </a:solidFill>
              <a:latin typeface="Arial" panose="020B0604020202020204" pitchFamily="34" charset="0"/>
            </a:endParaRPr>
          </a:p>
          <a:p>
            <a:endParaRPr lang="pt-BR" sz="1600" dirty="0">
              <a:solidFill>
                <a:srgbClr val="000000"/>
              </a:solidFill>
              <a:latin typeface="Calibri" panose="020F0502020204030204" pitchFamily="34" charset="0"/>
            </a:endParaRPr>
          </a:p>
          <a:p>
            <a:pPr algn="just"/>
            <a:r>
              <a:rPr lang="pt-BR" sz="3600" dirty="0">
                <a:solidFill>
                  <a:srgbClr val="000000"/>
                </a:solidFill>
                <a:latin typeface="Calibri" panose="020F0502020204030204" pitchFamily="34" charset="0"/>
              </a:rPr>
              <a:t>O </a:t>
            </a:r>
            <a:r>
              <a:rPr lang="pt-BR" sz="3600" dirty="0" smtClean="0">
                <a:solidFill>
                  <a:srgbClr val="000000"/>
                </a:solidFill>
                <a:latin typeface="Calibri" panose="020F0502020204030204" pitchFamily="34" charset="0"/>
              </a:rPr>
              <a:t>§ 19 </a:t>
            </a:r>
            <a:r>
              <a:rPr lang="pt-BR" sz="3600" dirty="0">
                <a:solidFill>
                  <a:srgbClr val="000000"/>
                </a:solidFill>
                <a:latin typeface="Calibri" panose="020F0502020204030204" pitchFamily="34" charset="0"/>
              </a:rPr>
              <a:t>do art. 85 do CPC dispõe que “</a:t>
            </a:r>
            <a:r>
              <a:rPr lang="pt-BR" sz="3600" b="1" dirty="0">
                <a:solidFill>
                  <a:srgbClr val="000000"/>
                </a:solidFill>
                <a:latin typeface="Calibri" panose="020F0502020204030204" pitchFamily="34" charset="0"/>
              </a:rPr>
              <a:t>Os advogados públicos perceberão honorários de sucumbência, nos termos da lei</a:t>
            </a:r>
            <a:r>
              <a:rPr lang="pt-BR" sz="3600" dirty="0">
                <a:solidFill>
                  <a:srgbClr val="000000"/>
                </a:solidFill>
                <a:latin typeface="Calibri" panose="020F0502020204030204" pitchFamily="34" charset="0"/>
              </a:rPr>
              <a:t>”.</a:t>
            </a:r>
          </a:p>
          <a:p>
            <a:pPr algn="just"/>
            <a:r>
              <a:rPr lang="pt-BR" sz="3600" u="sng" dirty="0">
                <a:solidFill>
                  <a:srgbClr val="000000"/>
                </a:solidFill>
                <a:latin typeface="Arial" panose="020B0604020202020204" pitchFamily="34" charset="0"/>
              </a:rPr>
              <a:t>E</a:t>
            </a:r>
            <a:r>
              <a:rPr lang="pt-BR" sz="3600" u="sng" dirty="0" smtClean="0">
                <a:solidFill>
                  <a:srgbClr val="000000"/>
                </a:solidFill>
                <a:latin typeface="Arial" panose="020B0604020202020204" pitchFamily="34" charset="0"/>
              </a:rPr>
              <a:t>nunciado </a:t>
            </a:r>
            <a:r>
              <a:rPr lang="pt-BR" sz="3600" u="sng" dirty="0">
                <a:solidFill>
                  <a:srgbClr val="000000"/>
                </a:solidFill>
                <a:latin typeface="Arial" panose="020B0604020202020204" pitchFamily="34" charset="0"/>
              </a:rPr>
              <a:t>384</a:t>
            </a:r>
            <a:r>
              <a:rPr lang="pt-BR" sz="3600" dirty="0">
                <a:solidFill>
                  <a:srgbClr val="000000"/>
                </a:solidFill>
                <a:latin typeface="Arial" panose="020B0604020202020204" pitchFamily="34" charset="0"/>
              </a:rPr>
              <a:t> do Fórum Permanente de Processualistas Civis: </a:t>
            </a:r>
          </a:p>
          <a:p>
            <a:pPr algn="just"/>
            <a:r>
              <a:rPr lang="pt-BR" sz="3600" b="1" dirty="0" smtClean="0">
                <a:solidFill>
                  <a:srgbClr val="000000"/>
                </a:solidFill>
                <a:latin typeface="Calibri" panose="020F0502020204030204" pitchFamily="34" charset="0"/>
              </a:rPr>
              <a:t>“</a:t>
            </a:r>
            <a:r>
              <a:rPr lang="pt-BR" sz="3600" b="1" dirty="0">
                <a:solidFill>
                  <a:srgbClr val="000000"/>
                </a:solidFill>
                <a:latin typeface="Calibri" panose="020F0502020204030204" pitchFamily="34" charset="0"/>
              </a:rPr>
              <a:t>A lei regulamentadora não poderá suprimir a titularidade e o direito à percepção dos honorários de sucumbência dos advogados públicos”.</a:t>
            </a:r>
            <a:endParaRPr lang="pt-BR" sz="3600" dirty="0">
              <a:solidFill>
                <a:srgbClr val="000000"/>
              </a:solidFill>
              <a:latin typeface="Calibri" panose="020F0502020204030204" pitchFamily="34" charset="0"/>
            </a:endParaRPr>
          </a:p>
          <a:p>
            <a:pPr algn="just"/>
            <a:endParaRPr lang="pt-BR" sz="3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9053292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HONORÁRIOS ADVOCATÍCIOS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62500" lnSpcReduction="20000"/>
          </a:bodyPr>
          <a:lstStyle/>
          <a:p>
            <a:endParaRPr lang="pt-BR" sz="1600" dirty="0">
              <a:solidFill>
                <a:srgbClr val="000000"/>
              </a:solidFill>
              <a:latin typeface="Arial" panose="020B0604020202020204" pitchFamily="34" charset="0"/>
            </a:endParaRPr>
          </a:p>
          <a:p>
            <a:endParaRPr lang="pt-BR" sz="1600" dirty="0">
              <a:solidFill>
                <a:srgbClr val="000000"/>
              </a:solidFill>
              <a:latin typeface="Calibri" panose="020F0502020204030204" pitchFamily="34" charset="0"/>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O </a:t>
            </a:r>
            <a:r>
              <a:rPr lang="pt-BR" sz="3600" b="1" kern="150" dirty="0">
                <a:latin typeface="Liberation Serif"/>
                <a:ea typeface="NSimSun" panose="02010609030101010101" pitchFamily="49" charset="-122"/>
                <a:cs typeface="Arial" panose="020B0604020202020204" pitchFamily="34" charset="0"/>
              </a:rPr>
              <a:t>Art. 85, § 3º do CPC</a:t>
            </a:r>
            <a:r>
              <a:rPr lang="pt-BR" sz="3600" kern="150" dirty="0">
                <a:latin typeface="Liberation Serif"/>
                <a:ea typeface="NSimSun" panose="02010609030101010101" pitchFamily="49" charset="-122"/>
                <a:cs typeface="Arial" panose="020B0604020202020204" pitchFamily="34" charset="0"/>
              </a:rPr>
              <a:t> trouxe critérios objetivos para a condenação em honorários não apenas quando a Fazenda Pública for </a:t>
            </a:r>
            <a:r>
              <a:rPr lang="pt-BR" sz="3600" u="sng" kern="150" dirty="0">
                <a:latin typeface="Liberation Serif"/>
                <a:ea typeface="NSimSun" panose="02010609030101010101" pitchFamily="49" charset="-122"/>
                <a:cs typeface="Arial" panose="020B0604020202020204" pitchFamily="34" charset="0"/>
              </a:rPr>
              <a:t>perdedora</a:t>
            </a:r>
            <a:r>
              <a:rPr lang="pt-BR" sz="3600" kern="150" dirty="0">
                <a:latin typeface="Liberation Serif"/>
                <a:ea typeface="NSimSun" panose="02010609030101010101" pitchFamily="49" charset="-122"/>
                <a:cs typeface="Arial" panose="020B0604020202020204" pitchFamily="34" charset="0"/>
              </a:rPr>
              <a:t>, mas também quando ela for </a:t>
            </a:r>
            <a:r>
              <a:rPr lang="pt-BR" sz="3600" u="sng" kern="150" dirty="0">
                <a:latin typeface="Liberation Serif"/>
                <a:ea typeface="NSimSun" panose="02010609030101010101" pitchFamily="49" charset="-122"/>
                <a:cs typeface="Arial" panose="020B0604020202020204" pitchFamily="34" charset="0"/>
              </a:rPr>
              <a:t>vencedora</a:t>
            </a:r>
            <a:r>
              <a:rPr lang="pt-BR" sz="3600" kern="150" dirty="0">
                <a:latin typeface="Liberation Serif"/>
                <a:ea typeface="NSimSun" panose="02010609030101010101" pitchFamily="49" charset="-122"/>
                <a:cs typeface="Arial" panose="020B0604020202020204" pitchFamily="34" charset="0"/>
              </a:rPr>
              <a:t>.</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p>
          <a:p>
            <a:pPr algn="just">
              <a:lnSpc>
                <a:spcPct val="115000"/>
              </a:lnSpc>
              <a:spcAft>
                <a:spcPts val="700"/>
              </a:spcAft>
            </a:pPr>
            <a:r>
              <a:rPr lang="pt-BR" sz="3600" kern="150" dirty="0">
                <a:latin typeface="Liberation Serif"/>
                <a:ea typeface="NSimSun" panose="02010609030101010101" pitchFamily="49" charset="-122"/>
                <a:cs typeface="Arial" panose="020B0604020202020204" pitchFamily="34" charset="0"/>
              </a:rPr>
              <a:t>	§ 3º Nas causas em que a Fazenda Pública for parte, a fixação dos honorários observará os critérios estabelecidos nos incisos I a IV do § 2º e os seguintes percentuais:</a:t>
            </a:r>
          </a:p>
          <a:p>
            <a:pPr indent="333375" algn="just">
              <a:lnSpc>
                <a:spcPct val="115000"/>
              </a:lnSpc>
              <a:spcAft>
                <a:spcPts val="700"/>
              </a:spcAft>
            </a:pPr>
            <a:r>
              <a:rPr lang="pt-BR" sz="3600" kern="150" dirty="0">
                <a:latin typeface="Liberation Serif"/>
                <a:ea typeface="NSimSun" panose="02010609030101010101" pitchFamily="49" charset="-122"/>
                <a:cs typeface="Arial" panose="020B0604020202020204" pitchFamily="34" charset="0"/>
              </a:rPr>
              <a:t>I - mínimo de dez e máximo de vinte por cento sobre o valor da condenação ou do proveito econômico obtido até 200 (duzentos) salários-mínimos;</a:t>
            </a:r>
          </a:p>
          <a:p>
            <a:pPr indent="333375" algn="just">
              <a:lnSpc>
                <a:spcPct val="115000"/>
              </a:lnSpc>
              <a:spcAft>
                <a:spcPts val="700"/>
              </a:spcAft>
            </a:pPr>
            <a:r>
              <a:rPr lang="pt-BR" sz="3600" kern="150" dirty="0">
                <a:latin typeface="Liberation Serif"/>
                <a:ea typeface="NSimSun" panose="02010609030101010101" pitchFamily="49" charset="-122"/>
                <a:cs typeface="Arial" panose="020B0604020202020204" pitchFamily="34" charset="0"/>
              </a:rPr>
              <a:t>II - mínimo de oito e máximo de dez por cento sobre o valor da condenação ou do proveito econômico obtido acima de 200 (duzentos) salários-mínimos até 2.000 (dois mil) salários-mínimos;</a:t>
            </a:r>
          </a:p>
          <a:p>
            <a:pPr algn="just"/>
            <a:endParaRPr lang="pt-BR" sz="3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1481682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HONORÁRIOS ADVOCATÍCIOS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0000" lnSpcReduction="20000"/>
          </a:bodyPr>
          <a:lstStyle/>
          <a:p>
            <a:endParaRPr lang="pt-BR" sz="1600" dirty="0">
              <a:solidFill>
                <a:srgbClr val="000000"/>
              </a:solidFill>
              <a:latin typeface="Arial" panose="020B0604020202020204" pitchFamily="34" charset="0"/>
            </a:endParaRPr>
          </a:p>
          <a:p>
            <a:endParaRPr lang="pt-BR" sz="1600" dirty="0">
              <a:solidFill>
                <a:srgbClr val="000000"/>
              </a:solidFill>
              <a:latin typeface="Calibri" panose="020F0502020204030204" pitchFamily="34" charset="0"/>
            </a:endParaRPr>
          </a:p>
          <a:p>
            <a:pPr indent="333375" algn="just">
              <a:lnSpc>
                <a:spcPct val="115000"/>
              </a:lnSpc>
              <a:spcAft>
                <a:spcPts val="700"/>
              </a:spcAft>
            </a:pPr>
            <a:r>
              <a:rPr lang="pt-BR" sz="3600" kern="150" dirty="0">
                <a:latin typeface="Liberation Serif"/>
                <a:ea typeface="NSimSun" panose="02010609030101010101" pitchFamily="49" charset="-122"/>
                <a:cs typeface="Arial" panose="020B0604020202020204" pitchFamily="34" charset="0"/>
              </a:rPr>
              <a:t>III - mínimo de cinco e máximo de oito por cento sobre o valor da condenação ou do proveito econômico obtido acima de 2.000 (dois mil) salários-mínimos até 20.000 (vinte mil) salários-mínimos;</a:t>
            </a:r>
          </a:p>
          <a:p>
            <a:pPr indent="333375" algn="just">
              <a:lnSpc>
                <a:spcPct val="115000"/>
              </a:lnSpc>
              <a:spcAft>
                <a:spcPts val="700"/>
              </a:spcAft>
            </a:pPr>
            <a:r>
              <a:rPr lang="pt-BR" sz="3600" kern="150" dirty="0">
                <a:latin typeface="Liberation Serif"/>
                <a:ea typeface="NSimSun" panose="02010609030101010101" pitchFamily="49" charset="-122"/>
                <a:cs typeface="Arial" panose="020B0604020202020204" pitchFamily="34" charset="0"/>
              </a:rPr>
              <a:t>IV - mínimo de três e máximo de cinco por cento sobre o valor da condenação ou do proveito econômico obtido acima de 20.000 (vinte mil) salários-mínimos até 100.000 (cem mil) salários-mínimos;</a:t>
            </a:r>
          </a:p>
          <a:p>
            <a:pPr indent="333375" algn="just">
              <a:lnSpc>
                <a:spcPct val="115000"/>
              </a:lnSpc>
              <a:spcAft>
                <a:spcPts val="700"/>
              </a:spcAft>
            </a:pPr>
            <a:r>
              <a:rPr lang="pt-BR" sz="3600" kern="150" dirty="0">
                <a:latin typeface="Liberation Serif"/>
                <a:ea typeface="NSimSun" panose="02010609030101010101" pitchFamily="49" charset="-122"/>
                <a:cs typeface="Arial" panose="020B0604020202020204" pitchFamily="34" charset="0"/>
              </a:rPr>
              <a:t>V - mínimo de um e máximo de três por cento sobre o valor da condenação ou do proveito econômico obtido acima de 100.000 (cem mil) salários-mínimos.</a:t>
            </a:r>
          </a:p>
          <a:p>
            <a:pPr algn="just">
              <a:spcAft>
                <a:spcPts val="0"/>
              </a:spcAft>
            </a:pPr>
            <a:r>
              <a:rPr lang="pt-BR" sz="3600" kern="150" dirty="0">
                <a:latin typeface="Liberation Serif"/>
                <a:ea typeface="NSimSun" panose="02010609030101010101" pitchFamily="49" charset="-122"/>
                <a:cs typeface="Arial" panose="020B0604020202020204" pitchFamily="34" charset="0"/>
              </a:rPr>
              <a:t> </a:t>
            </a:r>
          </a:p>
          <a:p>
            <a:pPr algn="just">
              <a:spcAft>
                <a:spcPts val="0"/>
              </a:spcAft>
            </a:pPr>
            <a:r>
              <a:rPr lang="pt-BR" sz="3600" kern="150" dirty="0" smtClean="0">
                <a:latin typeface="Times New Roman" panose="02020603050405020304" pitchFamily="18" charset="0"/>
                <a:ea typeface="NSimSun" panose="02010609030101010101" pitchFamily="49" charset="-122"/>
                <a:cs typeface="Arial" panose="020B0604020202020204" pitchFamily="34" charset="0"/>
              </a:rPr>
              <a:t>§ </a:t>
            </a:r>
            <a:r>
              <a:rPr lang="pt-BR" sz="3600" kern="150" dirty="0">
                <a:latin typeface="Times New Roman" panose="02020603050405020304" pitchFamily="18" charset="0"/>
                <a:ea typeface="NSimSun" panose="02010609030101010101" pitchFamily="49" charset="-122"/>
                <a:cs typeface="Arial" panose="020B0604020202020204" pitchFamily="34" charset="0"/>
              </a:rPr>
              <a:t>7º. Não serão devidos honorários no cumprimento de sentença contra a Fazenda Pública que enseje expedição de precatório, desde que não tenha sido impugnada.</a:t>
            </a:r>
            <a:endParaRPr lang="pt-BR" sz="3600" kern="150" dirty="0">
              <a:latin typeface="Liberation Serif"/>
              <a:ea typeface="NSimSun" panose="02010609030101010101" pitchFamily="49" charset="-122"/>
              <a:cs typeface="Arial" panose="020B0604020202020204" pitchFamily="34" charset="0"/>
            </a:endParaRPr>
          </a:p>
          <a:p>
            <a:pPr algn="just"/>
            <a:endParaRPr lang="pt-BR" sz="3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64650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HONORÁRIOS ADVOCATÍCIOS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7500" lnSpcReduction="20000"/>
          </a:bodyPr>
          <a:lstStyle/>
          <a:p>
            <a:endParaRPr lang="pt-BR" sz="1600" dirty="0">
              <a:solidFill>
                <a:srgbClr val="000000"/>
              </a:solidFill>
              <a:latin typeface="Liberation Serif"/>
            </a:endParaRPr>
          </a:p>
          <a:p>
            <a:endParaRPr lang="pt-BR" sz="1600" dirty="0">
              <a:solidFill>
                <a:srgbClr val="000000"/>
              </a:solidFill>
              <a:latin typeface="Liberation Serif"/>
            </a:endParaRPr>
          </a:p>
          <a:p>
            <a:pPr algn="just">
              <a:spcAft>
                <a:spcPts val="0"/>
              </a:spcAft>
            </a:pPr>
            <a:r>
              <a:rPr lang="pt-BR" sz="3600" kern="150" dirty="0">
                <a:latin typeface="Liberation Serif"/>
                <a:ea typeface="NSimSun" panose="02010609030101010101" pitchFamily="49" charset="-122"/>
                <a:cs typeface="Arial" panose="020B0604020202020204" pitchFamily="34" charset="0"/>
              </a:rPr>
              <a:t>Quando se estiver diante de </a:t>
            </a:r>
            <a:r>
              <a:rPr lang="pt-BR" sz="3600" b="1" u="sng" kern="150" dirty="0">
                <a:latin typeface="Liberation Serif"/>
                <a:ea typeface="NSimSun" panose="02010609030101010101" pitchFamily="49" charset="-122"/>
                <a:cs typeface="Arial" panose="020B0604020202020204" pitchFamily="34" charset="0"/>
              </a:rPr>
              <a:t>cumprimento individual de sentenças nas ações coletivas, ainda que, não impugnadas, haverá a incidência de honorários sucumbenciais</a:t>
            </a:r>
            <a:r>
              <a:rPr lang="pt-BR" sz="3600" kern="150" dirty="0">
                <a:latin typeface="Liberation Serif"/>
                <a:ea typeface="NSimSun" panose="02010609030101010101" pitchFamily="49" charset="-122"/>
                <a:cs typeface="Arial" panose="020B0604020202020204" pitchFamily="34" charset="0"/>
              </a:rPr>
              <a:t>, mesmo que se cuide ou não de valor a ser pago por precatório ou por requisição judicial de pequeno valor. (Súmula 345 do STJ e reafirmado no Tema 973 dos Repetitivos do STJ, que adotou a tese de que o Art. 85, § 7º. do CPC, não afasta a aplicação do entendimento consolidado na Súmula 345 do STJ, de modo que são devidos os honorários advocatícios nos procedimentos individuais de cumprimento de sentença decorrente de ação coletiva, ainda, que não impugnado e promovidos em litisconsórcio).</a:t>
            </a:r>
          </a:p>
          <a:p>
            <a:pPr algn="just"/>
            <a:endParaRPr lang="pt-BR" sz="3600" dirty="0">
              <a:solidFill>
                <a:srgbClr val="000000"/>
              </a:solidFill>
              <a:latin typeface="Liberation Serif"/>
            </a:endParaRPr>
          </a:p>
        </p:txBody>
      </p:sp>
    </p:spTree>
    <p:extLst>
      <p:ext uri="{BB962C8B-B14F-4D97-AF65-F5344CB8AC3E}">
        <p14:creationId xmlns:p14="http://schemas.microsoft.com/office/powerpoint/2010/main" val="208631262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HONORÁRIOS ADVOCATÍCIOS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endParaRPr lang="pt-BR" sz="1600" dirty="0">
              <a:solidFill>
                <a:srgbClr val="000000"/>
              </a:solidFill>
              <a:latin typeface="Liberation Serif"/>
            </a:endParaRPr>
          </a:p>
          <a:p>
            <a:endParaRPr lang="pt-BR" sz="1600" dirty="0">
              <a:solidFill>
                <a:srgbClr val="000000"/>
              </a:solidFill>
              <a:latin typeface="Liberation Serif"/>
            </a:endParaRPr>
          </a:p>
          <a:p>
            <a:pPr algn="just">
              <a:spcAft>
                <a:spcPts val="0"/>
              </a:spcAft>
            </a:pPr>
            <a:r>
              <a:rPr lang="pt-BR" sz="3600" b="1" u="sng" kern="150" dirty="0">
                <a:latin typeface="Times New Roman" panose="02020603050405020304" pitchFamily="18" charset="0"/>
                <a:ea typeface="NSimSun" panose="02010609030101010101" pitchFamily="49" charset="-122"/>
                <a:cs typeface="Arial" panose="020B0604020202020204" pitchFamily="34" charset="0"/>
              </a:rPr>
              <a:t>Art. 85, § 19, do CPC</a:t>
            </a:r>
            <a:r>
              <a:rPr lang="pt-BR" sz="3600" kern="150" dirty="0">
                <a:latin typeface="Times New Roman" panose="02020603050405020304" pitchFamily="18" charset="0"/>
                <a:ea typeface="NSimSun" panose="02010609030101010101" pitchFamily="49" charset="-122"/>
                <a:cs typeface="Arial" panose="020B0604020202020204" pitchFamily="34" charset="0"/>
              </a:rPr>
              <a:t>, procurador tem direito a honorários dependentemente de </a:t>
            </a:r>
            <a:r>
              <a:rPr lang="pt-BR" sz="3600" u="sng" kern="150" dirty="0">
                <a:latin typeface="Times New Roman" panose="02020603050405020304" pitchFamily="18" charset="0"/>
                <a:ea typeface="NSimSun" panose="02010609030101010101" pitchFamily="49" charset="-122"/>
                <a:cs typeface="Arial" panose="020B0604020202020204" pitchFamily="34" charset="0"/>
              </a:rPr>
              <a:t>regulamentação de lei específica de cada ente</a:t>
            </a:r>
            <a:r>
              <a:rPr lang="pt-BR" sz="3600" kern="150" dirty="0">
                <a:latin typeface="Times New Roman" panose="02020603050405020304" pitchFamily="18" charset="0"/>
                <a:ea typeface="NSimSun" panose="02010609030101010101" pitchFamily="49" charset="-122"/>
                <a:cs typeface="Arial" panose="020B0604020202020204" pitchFamily="34" charset="0"/>
              </a:rPr>
              <a:t>.</a:t>
            </a:r>
            <a:endParaRPr lang="pt-BR" sz="3600" kern="150" dirty="0">
              <a:latin typeface="Liberation Serif"/>
              <a:ea typeface="NSimSun" panose="02010609030101010101" pitchFamily="49" charset="-122"/>
              <a:cs typeface="Arial" panose="020B0604020202020204" pitchFamily="34" charset="0"/>
            </a:endParaRPr>
          </a:p>
          <a:p>
            <a:pPr algn="just"/>
            <a:endParaRPr lang="pt-BR" sz="3600" dirty="0" smtClean="0">
              <a:solidFill>
                <a:srgbClr val="000000"/>
              </a:solidFill>
              <a:latin typeface="Liberation Serif"/>
            </a:endParaRPr>
          </a:p>
          <a:p>
            <a:pPr algn="just">
              <a:spcAft>
                <a:spcPts val="0"/>
              </a:spcAft>
            </a:pPr>
            <a:r>
              <a:rPr lang="pt-BR" sz="3600" kern="150" dirty="0">
                <a:latin typeface="Times New Roman" panose="02020603050405020304" pitchFamily="18" charset="0"/>
                <a:ea typeface="NSimSun" panose="02010609030101010101" pitchFamily="49" charset="-122"/>
                <a:cs typeface="Arial" panose="020B0604020202020204" pitchFamily="34" charset="0"/>
              </a:rPr>
              <a:t>Os honorários advocatícios precisam respeitar o </a:t>
            </a:r>
            <a:r>
              <a:rPr lang="pt-BR" sz="3600" b="1" u="sng" kern="150" dirty="0">
                <a:latin typeface="Times New Roman" panose="02020603050405020304" pitchFamily="18" charset="0"/>
                <a:ea typeface="NSimSun" panose="02010609030101010101" pitchFamily="49" charset="-122"/>
                <a:cs typeface="Arial" panose="020B0604020202020204" pitchFamily="34" charset="0"/>
              </a:rPr>
              <a:t>teto constitucional</a:t>
            </a:r>
            <a:r>
              <a:rPr lang="pt-BR" sz="3600" kern="150" dirty="0">
                <a:latin typeface="Times New Roman" panose="02020603050405020304" pitchFamily="18" charset="0"/>
                <a:ea typeface="NSimSun" panose="02010609030101010101" pitchFamily="49" charset="-122"/>
                <a:cs typeface="Arial" panose="020B0604020202020204" pitchFamily="34" charset="0"/>
              </a:rPr>
              <a:t>, somados os subsídios acrescidos dos honorários de sucumbência.</a:t>
            </a:r>
            <a:endParaRPr lang="pt-BR" sz="3600" kern="150" dirty="0">
              <a:latin typeface="Liberation Serif"/>
              <a:ea typeface="NSimSun" panose="02010609030101010101" pitchFamily="49" charset="-122"/>
              <a:cs typeface="Arial" panose="020B0604020202020204" pitchFamily="34" charset="0"/>
            </a:endParaRPr>
          </a:p>
          <a:p>
            <a:pPr algn="just"/>
            <a:endParaRPr lang="pt-BR" sz="3600" dirty="0">
              <a:solidFill>
                <a:srgbClr val="000000"/>
              </a:solidFill>
              <a:latin typeface="Liberation Serif"/>
            </a:endParaRPr>
          </a:p>
        </p:txBody>
      </p:sp>
    </p:spTree>
    <p:extLst>
      <p:ext uri="{BB962C8B-B14F-4D97-AF65-F5344CB8AC3E}">
        <p14:creationId xmlns:p14="http://schemas.microsoft.com/office/powerpoint/2010/main" val="42708302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CONCEITO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b="1" kern="150" dirty="0" smtClean="0">
                <a:latin typeface="Liberation Serif"/>
                <a:ea typeface="NSimSun" panose="02010609030101010101" pitchFamily="49" charset="-122"/>
                <a:cs typeface="Arial" panose="020B0604020202020204" pitchFamily="34" charset="0"/>
              </a:rPr>
              <a:t>Fazenda Pública </a:t>
            </a:r>
            <a:r>
              <a:rPr lang="pt-BR" sz="3600" kern="150" dirty="0" smtClean="0">
                <a:latin typeface="Liberation Serif"/>
                <a:ea typeface="NSimSun" panose="02010609030101010101" pitchFamily="49" charset="-122"/>
                <a:cs typeface="Arial" panose="020B0604020202020204" pitchFamily="34" charset="0"/>
              </a:rPr>
              <a:t>é </a:t>
            </a:r>
            <a:r>
              <a:rPr lang="pt-BR" sz="3600" kern="150" dirty="0">
                <a:latin typeface="Liberation Serif"/>
                <a:ea typeface="NSimSun" panose="02010609030101010101" pitchFamily="49" charset="-122"/>
                <a:cs typeface="Arial" panose="020B0604020202020204" pitchFamily="34" charset="0"/>
              </a:rPr>
              <a:t>o termo utilizado para designar as </a:t>
            </a:r>
            <a:r>
              <a:rPr lang="pt-BR" sz="3600" u="sng" kern="150" dirty="0">
                <a:latin typeface="Liberation Serif"/>
                <a:ea typeface="NSimSun" panose="02010609030101010101" pitchFamily="49" charset="-122"/>
                <a:cs typeface="Arial" panose="020B0604020202020204" pitchFamily="34" charset="0"/>
              </a:rPr>
              <a:t>pessoas jurídicas de direito público que litigam em </a:t>
            </a:r>
            <a:r>
              <a:rPr lang="pt-BR" sz="3600" u="sng" kern="150" dirty="0" smtClean="0">
                <a:latin typeface="Liberation Serif"/>
                <a:ea typeface="NSimSun" panose="02010609030101010101" pitchFamily="49" charset="-122"/>
                <a:cs typeface="Arial" panose="020B0604020202020204" pitchFamily="34" charset="0"/>
              </a:rPr>
              <a:t>juízo, mesmo que a demanda não verse sobre matéria estritamente fiscal ou financeira</a:t>
            </a:r>
            <a:r>
              <a:rPr lang="pt-BR" sz="3600" kern="150" dirty="0" smtClean="0">
                <a:latin typeface="Liberation Serif"/>
                <a:ea typeface="NSimSun" panose="02010609030101010101" pitchFamily="49" charset="-122"/>
                <a:cs typeface="Arial" panose="020B0604020202020204" pitchFamily="34" charset="0"/>
              </a:rPr>
              <a:t>. </a:t>
            </a:r>
            <a:r>
              <a:rPr lang="pt-BR" sz="3600" kern="150" dirty="0">
                <a:latin typeface="Liberation Serif"/>
                <a:ea typeface="NSimSun" panose="02010609030101010101" pitchFamily="49" charset="-122"/>
                <a:cs typeface="Arial" panose="020B0604020202020204" pitchFamily="34" charset="0"/>
              </a:rPr>
              <a:t>São os Entes da Administração Direta (União, Estados, Distrito Federal e Municípios) e as Autarquias e Fundações de direito público que compõem a Administração </a:t>
            </a:r>
            <a:r>
              <a:rPr lang="pt-BR" sz="3600" kern="150" dirty="0" smtClean="0">
                <a:latin typeface="Liberation Serif"/>
                <a:ea typeface="NSimSun" panose="02010609030101010101" pitchFamily="49" charset="-122"/>
                <a:cs typeface="Arial" panose="020B0604020202020204" pitchFamily="34" charset="0"/>
              </a:rPr>
              <a:t>Indireta quando estão litigando em Juízo.</a:t>
            </a:r>
            <a:endParaRPr lang="pt-BR" sz="3500" b="0" strike="noStrike" spc="-1" dirty="0">
              <a:solidFill>
                <a:srgbClr val="000000"/>
              </a:solidFill>
              <a:latin typeface="Calibr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INTERVENÇÃO ANÔMALA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endParaRPr lang="pt-BR" sz="1600" dirty="0">
              <a:solidFill>
                <a:srgbClr val="000000"/>
              </a:solidFill>
              <a:latin typeface="Liberation Serif"/>
            </a:endParaRPr>
          </a:p>
          <a:p>
            <a:endParaRPr lang="pt-BR" sz="1600" dirty="0">
              <a:solidFill>
                <a:srgbClr val="000000"/>
              </a:solidFill>
              <a:latin typeface="Liberation Serif"/>
            </a:endParaRPr>
          </a:p>
          <a:p>
            <a:pPr algn="just">
              <a:spcAft>
                <a:spcPts val="0"/>
              </a:spcAft>
            </a:pPr>
            <a:r>
              <a:rPr lang="pt-BR" sz="3600" kern="150" dirty="0">
                <a:latin typeface="Times New Roman" panose="02020603050405020304" pitchFamily="18" charset="0"/>
                <a:ea typeface="NSimSun" panose="02010609030101010101" pitchFamily="49" charset="-122"/>
                <a:cs typeface="Arial" panose="020B0604020202020204" pitchFamily="34" charset="0"/>
              </a:rPr>
              <a:t>Prevista no Art. 5, Parágrafo Único, da Lei 9.469/1997, que </a:t>
            </a:r>
            <a:r>
              <a:rPr lang="pt-BR" sz="3600" b="1" kern="150" dirty="0">
                <a:latin typeface="Times New Roman" panose="02020603050405020304" pitchFamily="18" charset="0"/>
                <a:ea typeface="NSimSun" panose="02010609030101010101" pitchFamily="49" charset="-122"/>
                <a:cs typeface="Arial" panose="020B0604020202020204" pitchFamily="34" charset="0"/>
              </a:rPr>
              <a:t>as pessoas jurídicas de direito público podem, nas causas cuja decisão pode ter reflexo, ainda que indireto, de natureza econômica, intervir, independentemente da demonstração de interesse jurídico, para </a:t>
            </a:r>
            <a:r>
              <a:rPr lang="pt-BR" sz="3600" b="1" u="sng" kern="150" dirty="0">
                <a:latin typeface="Times New Roman" panose="02020603050405020304" pitchFamily="18" charset="0"/>
                <a:ea typeface="NSimSun" panose="02010609030101010101" pitchFamily="49" charset="-122"/>
                <a:cs typeface="Arial" panose="020B0604020202020204" pitchFamily="34" charset="0"/>
              </a:rPr>
              <a:t>esclarecer questões de fato e de direito</a:t>
            </a:r>
            <a:r>
              <a:rPr lang="pt-BR" sz="3600" kern="150" dirty="0">
                <a:latin typeface="Times New Roman" panose="02020603050405020304" pitchFamily="18" charset="0"/>
                <a:ea typeface="NSimSun" panose="02010609030101010101" pitchFamily="49" charset="-122"/>
                <a:cs typeface="Arial" panose="020B0604020202020204" pitchFamily="34" charset="0"/>
              </a:rPr>
              <a:t>, podendo juntar documentos e memoriais reputados úteis ao exame da matéria e, se for o caso, também </a:t>
            </a:r>
            <a:r>
              <a:rPr lang="pt-BR" sz="3600" b="1" u="sng" kern="150" dirty="0">
                <a:latin typeface="Times New Roman" panose="02020603050405020304" pitchFamily="18" charset="0"/>
                <a:ea typeface="NSimSun" panose="02010609030101010101" pitchFamily="49" charset="-122"/>
                <a:cs typeface="Arial" panose="020B0604020202020204" pitchFamily="34" charset="0"/>
              </a:rPr>
              <a:t>recorrer da decisão, hipótese em que, para fins de deslocamento de competência</a:t>
            </a:r>
            <a:r>
              <a:rPr lang="pt-BR" sz="3600" kern="150" dirty="0">
                <a:latin typeface="Times New Roman" panose="02020603050405020304" pitchFamily="18" charset="0"/>
                <a:ea typeface="NSimSun" panose="02010609030101010101" pitchFamily="49" charset="-122"/>
                <a:cs typeface="Arial" panose="020B0604020202020204" pitchFamily="34" charset="0"/>
              </a:rPr>
              <a:t>, serão considerados partes. </a:t>
            </a:r>
            <a:r>
              <a:rPr lang="pt-BR" sz="3600" b="1" u="sng" kern="150" dirty="0" smtClean="0">
                <a:latin typeface="Times New Roman" panose="02020603050405020304" pitchFamily="18" charset="0"/>
                <a:ea typeface="NSimSun" panose="02010609030101010101" pitchFamily="49" charset="-122"/>
                <a:cs typeface="Arial" panose="020B0604020202020204" pitchFamily="34" charset="0"/>
              </a:rPr>
              <a:t>Esse </a:t>
            </a:r>
            <a:r>
              <a:rPr lang="pt-BR" sz="3600" b="1" u="sng" kern="150" dirty="0">
                <a:latin typeface="Times New Roman" panose="02020603050405020304" pitchFamily="18" charset="0"/>
                <a:ea typeface="NSimSun" panose="02010609030101010101" pitchFamily="49" charset="-122"/>
                <a:cs typeface="Arial" panose="020B0604020202020204" pitchFamily="34" charset="0"/>
              </a:rPr>
              <a:t>poder da intervenção anômala serve apenas para esclarecer questões de fato e de direito, a Fazenda Pública não vai elaborar contestação</a:t>
            </a:r>
            <a:r>
              <a:rPr lang="pt-BR" sz="3600" kern="150" dirty="0">
                <a:latin typeface="Times New Roman" panose="02020603050405020304" pitchFamily="18" charset="0"/>
                <a:ea typeface="NSimSun" panose="02010609030101010101" pitchFamily="49" charset="-122"/>
                <a:cs typeface="Arial" panose="020B0604020202020204" pitchFamily="34" charset="0"/>
              </a:rPr>
              <a:t>.</a:t>
            </a:r>
            <a:endParaRPr lang="pt-BR" sz="3600" dirty="0">
              <a:solidFill>
                <a:srgbClr val="000000"/>
              </a:solidFill>
              <a:latin typeface="Liberation Serif"/>
            </a:endParaRPr>
          </a:p>
        </p:txBody>
      </p:sp>
    </p:spTree>
    <p:extLst>
      <p:ext uri="{BB962C8B-B14F-4D97-AF65-F5344CB8AC3E}">
        <p14:creationId xmlns:p14="http://schemas.microsoft.com/office/powerpoint/2010/main" val="221078163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INTERVENÇÃO ANÔMALA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20000"/>
          </a:bodyPr>
          <a:lstStyle/>
          <a:p>
            <a:endParaRPr lang="pt-BR" sz="1600" dirty="0">
              <a:solidFill>
                <a:srgbClr val="000000"/>
              </a:solidFill>
              <a:latin typeface="Liberation Serif"/>
            </a:endParaRPr>
          </a:p>
          <a:p>
            <a:endParaRPr lang="pt-BR" sz="1600" dirty="0">
              <a:solidFill>
                <a:srgbClr val="000000"/>
              </a:solidFill>
              <a:latin typeface="Liberation Serif"/>
            </a:endParaRPr>
          </a:p>
          <a:p>
            <a:pPr algn="just">
              <a:spcAft>
                <a:spcPts val="0"/>
              </a:spcAft>
            </a:pPr>
            <a:r>
              <a:rPr lang="pt-BR" sz="3600" b="1" kern="150" dirty="0">
                <a:latin typeface="Times New Roman" panose="02020603050405020304" pitchFamily="18" charset="0"/>
                <a:ea typeface="NSimSun" panose="02010609030101010101" pitchFamily="49" charset="-122"/>
                <a:cs typeface="Arial" panose="020B0604020202020204" pitchFamily="34" charset="0"/>
              </a:rPr>
              <a:t>Enunciado 55 do Fórum Nacional do Poder Público</a:t>
            </a:r>
            <a:r>
              <a:rPr lang="pt-BR" sz="3600" kern="150" dirty="0">
                <a:latin typeface="Times New Roman" panose="02020603050405020304" pitchFamily="18" charset="0"/>
                <a:ea typeface="NSimSun" panose="02010609030101010101" pitchFamily="49" charset="-122"/>
                <a:cs typeface="Arial" panose="020B0604020202020204" pitchFamily="34" charset="0"/>
              </a:rPr>
              <a:t> – previu que cabe a utilização da </a:t>
            </a:r>
            <a:r>
              <a:rPr lang="pt-BR" sz="3600" u="sng" kern="150" dirty="0">
                <a:latin typeface="Times New Roman" panose="02020603050405020304" pitchFamily="18" charset="0"/>
                <a:ea typeface="NSimSun" panose="02010609030101010101" pitchFamily="49" charset="-122"/>
                <a:cs typeface="Arial" panose="020B0604020202020204" pitchFamily="34" charset="0"/>
              </a:rPr>
              <a:t>sustentação oral</a:t>
            </a:r>
            <a:r>
              <a:rPr lang="pt-BR" sz="3600" kern="150" dirty="0">
                <a:latin typeface="Times New Roman" panose="02020603050405020304" pitchFamily="18" charset="0"/>
                <a:ea typeface="NSimSun" panose="02010609030101010101" pitchFamily="49" charset="-122"/>
                <a:cs typeface="Arial" panose="020B0604020202020204" pitchFamily="34" charset="0"/>
              </a:rPr>
              <a:t> quando o Poder Público se utilizar da intervenção anômala.</a:t>
            </a:r>
            <a:endParaRPr lang="pt-BR" sz="3600" kern="150" dirty="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Times New Roman" panose="02020603050405020304" pitchFamily="18" charset="0"/>
                <a:ea typeface="NSimSun" panose="02010609030101010101" pitchFamily="49" charset="-122"/>
                <a:cs typeface="Arial" panose="020B0604020202020204" pitchFamily="34" charset="0"/>
              </a:rPr>
              <a:t>	Quando a Fazenda Pública se utiliza da intervenção anômala, </a:t>
            </a:r>
            <a:r>
              <a:rPr lang="pt-BR" sz="3600" u="sng" kern="150" dirty="0">
                <a:latin typeface="Times New Roman" panose="02020603050405020304" pitchFamily="18" charset="0"/>
                <a:ea typeface="NSimSun" panose="02010609030101010101" pitchFamily="49" charset="-122"/>
                <a:cs typeface="Arial" panose="020B0604020202020204" pitchFamily="34" charset="0"/>
              </a:rPr>
              <a:t>não tem o poder de deslocar a competência, porém, no caso de recurso, a competência é transferida</a:t>
            </a:r>
            <a:r>
              <a:rPr lang="pt-BR" sz="3600" kern="150" dirty="0">
                <a:latin typeface="Times New Roman" panose="02020603050405020304" pitchFamily="18" charset="0"/>
                <a:ea typeface="NSimSun" panose="02010609030101010101" pitchFamily="49" charset="-122"/>
                <a:cs typeface="Arial" panose="020B0604020202020204" pitchFamily="34" charset="0"/>
              </a:rPr>
              <a:t>, quando, por exemplo, há intervenção da União em um processo que tramita na Justiça Estadual.</a:t>
            </a:r>
            <a:endParaRPr lang="pt-BR" sz="3600" kern="150" dirty="0">
              <a:latin typeface="Liberation Serif"/>
              <a:ea typeface="NSimSun" panose="02010609030101010101" pitchFamily="49" charset="-122"/>
              <a:cs typeface="Arial" panose="020B0604020202020204" pitchFamily="34" charset="0"/>
            </a:endParaRPr>
          </a:p>
          <a:p>
            <a:pPr algn="just">
              <a:spcAft>
                <a:spcPts val="0"/>
              </a:spcAft>
            </a:pPr>
            <a:r>
              <a:rPr lang="pt-BR" sz="3600" kern="150" dirty="0">
                <a:latin typeface="Times New Roman" panose="02020603050405020304" pitchFamily="18" charset="0"/>
                <a:ea typeface="NSimSun" panose="02010609030101010101" pitchFamily="49" charset="-122"/>
                <a:cs typeface="Arial" panose="020B0604020202020204" pitchFamily="34" charset="0"/>
              </a:rPr>
              <a:t>	</a:t>
            </a:r>
            <a:r>
              <a:rPr lang="pt-BR" sz="3600" u="sng" kern="150" dirty="0">
                <a:latin typeface="Times New Roman" panose="02020603050405020304" pitchFamily="18" charset="0"/>
                <a:ea typeface="NSimSun" panose="02010609030101010101" pitchFamily="49" charset="-122"/>
                <a:cs typeface="Arial" panose="020B0604020202020204" pitchFamily="34" charset="0"/>
              </a:rPr>
              <a:t>Não cabe intervenção anômala</a:t>
            </a:r>
            <a:r>
              <a:rPr lang="pt-BR" sz="3600" kern="150" dirty="0">
                <a:latin typeface="Times New Roman" panose="02020603050405020304" pitchFamily="18" charset="0"/>
                <a:ea typeface="NSimSun" panose="02010609030101010101" pitchFamily="49" charset="-122"/>
                <a:cs typeface="Arial" panose="020B0604020202020204" pitchFamily="34" charset="0"/>
              </a:rPr>
              <a:t> no âmbito dos </a:t>
            </a:r>
            <a:r>
              <a:rPr lang="pt-BR" sz="3600" u="sng" kern="150" dirty="0">
                <a:latin typeface="Times New Roman" panose="02020603050405020304" pitchFamily="18" charset="0"/>
                <a:ea typeface="NSimSun" panose="02010609030101010101" pitchFamily="49" charset="-122"/>
                <a:cs typeface="Arial" panose="020B0604020202020204" pitchFamily="34" charset="0"/>
              </a:rPr>
              <a:t>Juizados Especiais e nem em Mandado de Segurança</a:t>
            </a:r>
            <a:r>
              <a:rPr lang="pt-BR" sz="3600" kern="150" dirty="0">
                <a:latin typeface="Times New Roman" panose="02020603050405020304" pitchFamily="18" charset="0"/>
                <a:ea typeface="NSimSun" panose="02010609030101010101" pitchFamily="49" charset="-122"/>
                <a:cs typeface="Arial" panose="020B0604020202020204" pitchFamily="34" charset="0"/>
              </a:rPr>
              <a:t>.</a:t>
            </a:r>
            <a:endParaRPr lang="pt-BR" sz="3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27171750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REMESSA NECESSÁRIA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85000" lnSpcReduction="20000"/>
          </a:bodyPr>
          <a:lstStyle/>
          <a:p>
            <a:endParaRPr lang="pt-BR" sz="1600" dirty="0">
              <a:solidFill>
                <a:srgbClr val="000000"/>
              </a:solidFill>
              <a:latin typeface="Arial" panose="020B0604020202020204" pitchFamily="34" charset="0"/>
            </a:endParaRPr>
          </a:p>
          <a:p>
            <a:r>
              <a:rPr lang="pt-BR" sz="4000" dirty="0">
                <a:solidFill>
                  <a:srgbClr val="000000"/>
                </a:solidFill>
                <a:latin typeface="Arial" panose="020B0604020202020204" pitchFamily="34" charset="0"/>
              </a:rPr>
              <a:t>•REMESSA </a:t>
            </a:r>
            <a:r>
              <a:rPr lang="pt-BR" sz="4000" dirty="0" smtClean="0">
                <a:solidFill>
                  <a:srgbClr val="000000"/>
                </a:solidFill>
                <a:latin typeface="Arial" panose="020B0604020202020204" pitchFamily="34" charset="0"/>
              </a:rPr>
              <a:t>NECESSÁRIA - </a:t>
            </a:r>
            <a:endParaRPr lang="pt-BR" sz="4000" dirty="0">
              <a:solidFill>
                <a:srgbClr val="000000"/>
              </a:solidFill>
              <a:latin typeface="Arial" panose="020B0604020202020204" pitchFamily="34" charset="0"/>
            </a:endParaRPr>
          </a:p>
          <a:p>
            <a:r>
              <a:rPr lang="pt-BR" sz="3600" dirty="0">
                <a:solidFill>
                  <a:srgbClr val="000000"/>
                </a:solidFill>
                <a:latin typeface="Arial" panose="020B0604020202020204" pitchFamily="34" charset="0"/>
              </a:rPr>
              <a:t>•</a:t>
            </a:r>
            <a:r>
              <a:rPr lang="pt-BR" sz="3600" dirty="0">
                <a:solidFill>
                  <a:srgbClr val="000000"/>
                </a:solidFill>
                <a:latin typeface="Calibri" panose="020F0502020204030204" pitchFamily="34" charset="0"/>
              </a:rPr>
              <a:t>ART. 496 DO CPC -EXCEÇÃO</a:t>
            </a:r>
          </a:p>
          <a:p>
            <a:r>
              <a:rPr lang="pt-BR" sz="3600" dirty="0">
                <a:solidFill>
                  <a:srgbClr val="000000"/>
                </a:solidFill>
                <a:latin typeface="Arial" panose="020B0604020202020204" pitchFamily="34" charset="0"/>
              </a:rPr>
              <a:t>•</a:t>
            </a:r>
            <a:r>
              <a:rPr lang="pt-BR" sz="3600" b="1" dirty="0">
                <a:solidFill>
                  <a:srgbClr val="000000"/>
                </a:solidFill>
                <a:latin typeface="Calibri" panose="020F0502020204030204" pitchFamily="34" charset="0"/>
              </a:rPr>
              <a:t>§3º Não se aplica o disposto neste artigo quando a condenação ou o proveito econômico obtido na causa for de valor certo e líquido inferior a:</a:t>
            </a:r>
            <a:endParaRPr lang="pt-BR" sz="3600" dirty="0">
              <a:solidFill>
                <a:srgbClr val="000000"/>
              </a:solidFill>
              <a:latin typeface="Calibri" panose="020F0502020204030204" pitchFamily="34" charset="0"/>
            </a:endParaRPr>
          </a:p>
          <a:p>
            <a:r>
              <a:rPr lang="pt-BR" sz="3600" dirty="0">
                <a:solidFill>
                  <a:srgbClr val="000000"/>
                </a:solidFill>
                <a:latin typeface="Arial" panose="020B0604020202020204" pitchFamily="34" charset="0"/>
              </a:rPr>
              <a:t>•</a:t>
            </a:r>
            <a:r>
              <a:rPr lang="pt-BR" sz="3600" dirty="0">
                <a:solidFill>
                  <a:srgbClr val="000000"/>
                </a:solidFill>
                <a:latin typeface="Calibri" panose="020F0502020204030204" pitchFamily="34" charset="0"/>
              </a:rPr>
              <a:t>I -1.000 (mil) salários-mínimos para a União e as respectivas autarquias e fundações de direito público;</a:t>
            </a:r>
          </a:p>
          <a:p>
            <a:r>
              <a:rPr lang="pt-BR" sz="3600" dirty="0">
                <a:solidFill>
                  <a:srgbClr val="000000"/>
                </a:solidFill>
                <a:latin typeface="Arial" panose="020B0604020202020204" pitchFamily="34" charset="0"/>
              </a:rPr>
              <a:t>•</a:t>
            </a:r>
            <a:r>
              <a:rPr lang="pt-BR" sz="3600" dirty="0">
                <a:solidFill>
                  <a:srgbClr val="000000"/>
                </a:solidFill>
                <a:latin typeface="Calibri" panose="020F0502020204030204" pitchFamily="34" charset="0"/>
              </a:rPr>
              <a:t>II -500 (quinhentos) salários-mínimos para os Estados, o Distrito Federal, as respectivas autarquias e fundações de direito público e os </a:t>
            </a:r>
            <a:r>
              <a:rPr lang="pt-BR" sz="3600" b="1" dirty="0">
                <a:solidFill>
                  <a:srgbClr val="000000"/>
                </a:solidFill>
                <a:latin typeface="Calibri" panose="020F0502020204030204" pitchFamily="34" charset="0"/>
              </a:rPr>
              <a:t>Municípios que constituam capitais dos Estados;</a:t>
            </a:r>
            <a:endParaRPr lang="pt-BR" sz="3600" dirty="0">
              <a:solidFill>
                <a:srgbClr val="000000"/>
              </a:solidFill>
              <a:latin typeface="Calibri" panose="020F0502020204030204" pitchFamily="34" charset="0"/>
            </a:endParaRPr>
          </a:p>
          <a:p>
            <a:r>
              <a:rPr lang="pt-BR" sz="3600" dirty="0">
                <a:solidFill>
                  <a:srgbClr val="000000"/>
                </a:solidFill>
                <a:latin typeface="Arial" panose="020B0604020202020204" pitchFamily="34" charset="0"/>
              </a:rPr>
              <a:t>•</a:t>
            </a:r>
            <a:r>
              <a:rPr lang="pt-BR" sz="3600" b="1" dirty="0">
                <a:solidFill>
                  <a:srgbClr val="000000"/>
                </a:solidFill>
                <a:latin typeface="Calibri" panose="020F0502020204030204" pitchFamily="34" charset="0"/>
              </a:rPr>
              <a:t>III -100 (cem) salários-mínimos para todos os demais Municípios e respectivas autarquias e fundações de direito público.</a:t>
            </a:r>
            <a:endParaRPr lang="pt-BR" sz="36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1412733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REMESSA NECESSÁRIA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77500" lnSpcReduction="20000"/>
          </a:bodyPr>
          <a:lstStyle/>
          <a:p>
            <a:pPr algn="just"/>
            <a:endParaRPr lang="pt-BR" sz="1600" dirty="0">
              <a:solidFill>
                <a:srgbClr val="000000"/>
              </a:solidFill>
              <a:latin typeface="Liberation Serif"/>
            </a:endParaRPr>
          </a:p>
          <a:p>
            <a:pPr algn="just"/>
            <a:endParaRPr lang="pt-BR" dirty="0">
              <a:solidFill>
                <a:srgbClr val="000000"/>
              </a:solidFill>
              <a:latin typeface="Liberation Serif"/>
            </a:endParaRPr>
          </a:p>
          <a:p>
            <a:pPr algn="just"/>
            <a:r>
              <a:rPr lang="pt-BR" sz="4000" dirty="0" smtClean="0">
                <a:solidFill>
                  <a:srgbClr val="000000"/>
                </a:solidFill>
                <a:latin typeface="Liberation Serif"/>
              </a:rPr>
              <a:t>ART</a:t>
            </a:r>
            <a:r>
              <a:rPr lang="pt-BR" sz="4000" dirty="0">
                <a:solidFill>
                  <a:srgbClr val="000000"/>
                </a:solidFill>
                <a:latin typeface="Liberation Serif"/>
              </a:rPr>
              <a:t>. 496 DO CPC -EXCEÇÃO</a:t>
            </a:r>
          </a:p>
          <a:p>
            <a:pPr algn="just"/>
            <a:endParaRPr lang="pt-BR" sz="4000" dirty="0" smtClean="0">
              <a:solidFill>
                <a:srgbClr val="000000"/>
              </a:solidFill>
              <a:latin typeface="Liberation Serif"/>
            </a:endParaRPr>
          </a:p>
          <a:p>
            <a:pPr algn="just"/>
            <a:r>
              <a:rPr lang="pt-BR" sz="4000" b="1" dirty="0" smtClean="0">
                <a:solidFill>
                  <a:srgbClr val="000000"/>
                </a:solidFill>
                <a:latin typeface="Liberation Serif"/>
              </a:rPr>
              <a:t>I - </a:t>
            </a:r>
            <a:r>
              <a:rPr lang="pt-BR" sz="4000" dirty="0" smtClean="0">
                <a:solidFill>
                  <a:srgbClr val="000000"/>
                </a:solidFill>
                <a:latin typeface="Liberation Serif"/>
              </a:rPr>
              <a:t>súmula </a:t>
            </a:r>
            <a:r>
              <a:rPr lang="pt-BR" sz="4000" dirty="0">
                <a:solidFill>
                  <a:srgbClr val="000000"/>
                </a:solidFill>
                <a:latin typeface="Liberation Serif"/>
              </a:rPr>
              <a:t>de tribunal superior;</a:t>
            </a:r>
          </a:p>
          <a:p>
            <a:pPr algn="just"/>
            <a:r>
              <a:rPr lang="pt-BR" sz="4000" b="1" dirty="0" smtClean="0">
                <a:solidFill>
                  <a:srgbClr val="000000"/>
                </a:solidFill>
                <a:latin typeface="Liberation Serif"/>
              </a:rPr>
              <a:t>II - </a:t>
            </a:r>
            <a:r>
              <a:rPr lang="pt-BR" sz="4000" dirty="0" smtClean="0">
                <a:solidFill>
                  <a:srgbClr val="000000"/>
                </a:solidFill>
                <a:latin typeface="Liberation Serif"/>
              </a:rPr>
              <a:t>acórdão </a:t>
            </a:r>
            <a:r>
              <a:rPr lang="pt-BR" sz="4000" dirty="0">
                <a:solidFill>
                  <a:srgbClr val="000000"/>
                </a:solidFill>
                <a:latin typeface="Liberation Serif"/>
              </a:rPr>
              <a:t>proferido pelo Supremo Tribunal Federal ou pelo Superior Tribunal de Justiça em julgamento de recursos repetitivos;</a:t>
            </a:r>
          </a:p>
          <a:p>
            <a:pPr algn="just"/>
            <a:r>
              <a:rPr lang="pt-BR" sz="4000" b="1" dirty="0" smtClean="0">
                <a:solidFill>
                  <a:srgbClr val="000000"/>
                </a:solidFill>
                <a:latin typeface="Liberation Serif"/>
              </a:rPr>
              <a:t>III -</a:t>
            </a:r>
            <a:r>
              <a:rPr lang="pt-BR" sz="4000" dirty="0" smtClean="0">
                <a:solidFill>
                  <a:srgbClr val="000000"/>
                </a:solidFill>
                <a:latin typeface="Liberation Serif"/>
              </a:rPr>
              <a:t> entendimento </a:t>
            </a:r>
            <a:r>
              <a:rPr lang="pt-BR" sz="4000" dirty="0">
                <a:solidFill>
                  <a:srgbClr val="000000"/>
                </a:solidFill>
                <a:latin typeface="Liberation Serif"/>
              </a:rPr>
              <a:t>firmado em incidente de resolução de demandas repetitivas ou de assunção de competência;</a:t>
            </a:r>
          </a:p>
          <a:p>
            <a:pPr algn="just"/>
            <a:r>
              <a:rPr lang="pt-BR" sz="4000" b="1" dirty="0" smtClean="0">
                <a:solidFill>
                  <a:srgbClr val="000000"/>
                </a:solidFill>
                <a:latin typeface="Liberation Serif"/>
              </a:rPr>
              <a:t>IV -</a:t>
            </a:r>
            <a:r>
              <a:rPr lang="pt-BR" sz="4000" dirty="0" smtClean="0">
                <a:solidFill>
                  <a:srgbClr val="000000"/>
                </a:solidFill>
                <a:latin typeface="Liberation Serif"/>
              </a:rPr>
              <a:t> entendimento </a:t>
            </a:r>
            <a:r>
              <a:rPr lang="pt-BR" sz="4000" dirty="0">
                <a:solidFill>
                  <a:srgbClr val="000000"/>
                </a:solidFill>
                <a:latin typeface="Liberation Serif"/>
              </a:rPr>
              <a:t>coincidente com orientação vinculante firmada no âmbito administrativo do próprio ente público, consolidada em manifestação, parecer ou súmula administrativa.</a:t>
            </a:r>
          </a:p>
        </p:txBody>
      </p:sp>
    </p:spTree>
    <p:extLst>
      <p:ext uri="{BB962C8B-B14F-4D97-AF65-F5344CB8AC3E}">
        <p14:creationId xmlns:p14="http://schemas.microsoft.com/office/powerpoint/2010/main" val="301771572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REMESSA NECESSÁRIA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endParaRPr lang="pt-BR" sz="1600" dirty="0">
              <a:solidFill>
                <a:srgbClr val="000000"/>
              </a:solidFill>
              <a:latin typeface="Liberation Serif"/>
            </a:endParaRPr>
          </a:p>
          <a:p>
            <a:pPr algn="just"/>
            <a:endParaRPr lang="pt-BR" dirty="0">
              <a:solidFill>
                <a:srgbClr val="000000"/>
              </a:solidFill>
              <a:latin typeface="Liberation Serif"/>
            </a:endParaRPr>
          </a:p>
          <a:p>
            <a:endParaRPr lang="pt-BR" dirty="0">
              <a:solidFill>
                <a:srgbClr val="000000"/>
              </a:solidFill>
              <a:latin typeface="Calibri" panose="020F0502020204030204" pitchFamily="34" charset="0"/>
            </a:endParaRPr>
          </a:p>
          <a:p>
            <a:r>
              <a:rPr lang="pt-BR" sz="4000" dirty="0">
                <a:solidFill>
                  <a:srgbClr val="000000"/>
                </a:solidFill>
                <a:latin typeface="Calibri" panose="020F0502020204030204" pitchFamily="34" charset="0"/>
              </a:rPr>
              <a:t>AÇÃO POPULAR –LEI 4717/65</a:t>
            </a:r>
          </a:p>
          <a:p>
            <a:pPr algn="just"/>
            <a:r>
              <a:rPr lang="pt-BR" sz="4000" dirty="0" smtClean="0">
                <a:solidFill>
                  <a:srgbClr val="000000"/>
                </a:solidFill>
                <a:latin typeface="Calibri" panose="020F0502020204030204" pitchFamily="34" charset="0"/>
              </a:rPr>
              <a:t>ART</a:t>
            </a:r>
            <a:r>
              <a:rPr lang="pt-BR" sz="4000" dirty="0">
                <a:solidFill>
                  <a:srgbClr val="000000"/>
                </a:solidFill>
                <a:latin typeface="Calibri" panose="020F0502020204030204" pitchFamily="34" charset="0"/>
              </a:rPr>
              <a:t>. 19 -A sentença que concluir pela </a:t>
            </a:r>
            <a:r>
              <a:rPr lang="pt-BR" sz="4000" b="1" u="sng" dirty="0">
                <a:solidFill>
                  <a:srgbClr val="000000"/>
                </a:solidFill>
                <a:latin typeface="Calibri" panose="020F0502020204030204" pitchFamily="34" charset="0"/>
              </a:rPr>
              <a:t>carência ou pela improcedência da ação está sujeita ao duplo grau de jurisdição</a:t>
            </a:r>
            <a:r>
              <a:rPr lang="pt-BR" sz="4000" dirty="0">
                <a:solidFill>
                  <a:srgbClr val="000000"/>
                </a:solidFill>
                <a:latin typeface="Calibri" panose="020F0502020204030204" pitchFamily="34" charset="0"/>
              </a:rPr>
              <a:t>, não produzindo efeito senão depois de confirmada pelo tribunal</a:t>
            </a:r>
          </a:p>
        </p:txBody>
      </p:sp>
    </p:spTree>
    <p:extLst>
      <p:ext uri="{BB962C8B-B14F-4D97-AF65-F5344CB8AC3E}">
        <p14:creationId xmlns:p14="http://schemas.microsoft.com/office/powerpoint/2010/main" val="17218215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733680" y="744120"/>
            <a:ext cx="10515240"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REMESSA NECESSÁRIA</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20000"/>
          </a:bodyPr>
          <a:lstStyle/>
          <a:p>
            <a:pPr algn="just"/>
            <a:endParaRPr lang="pt-BR" sz="1600" dirty="0">
              <a:solidFill>
                <a:srgbClr val="000000"/>
              </a:solidFill>
              <a:latin typeface="Liberation Serif"/>
            </a:endParaRPr>
          </a:p>
          <a:p>
            <a:pPr algn="just"/>
            <a:endParaRPr lang="pt-BR" dirty="0">
              <a:solidFill>
                <a:srgbClr val="000000"/>
              </a:solidFill>
              <a:latin typeface="Liberation Serif"/>
            </a:endParaRPr>
          </a:p>
          <a:p>
            <a:endParaRPr lang="pt-BR" dirty="0">
              <a:solidFill>
                <a:srgbClr val="000000"/>
              </a:solidFill>
              <a:latin typeface="Calibri" panose="020F0502020204030204" pitchFamily="34" charset="0"/>
            </a:endParaRPr>
          </a:p>
          <a:p>
            <a:r>
              <a:rPr lang="pt-BR" sz="4000" b="1" dirty="0">
                <a:solidFill>
                  <a:srgbClr val="000000"/>
                </a:solidFill>
                <a:latin typeface="Calibri" panose="020F0502020204030204" pitchFamily="34" charset="0"/>
              </a:rPr>
              <a:t>REMESSA NECESSÁRIA EM MANDADO DE SEGURANÇA </a:t>
            </a:r>
            <a:endParaRPr lang="pt-BR" sz="4000" dirty="0">
              <a:solidFill>
                <a:srgbClr val="000000"/>
              </a:solidFill>
              <a:latin typeface="Calibri" panose="020F0502020204030204" pitchFamily="34" charset="0"/>
            </a:endParaRPr>
          </a:p>
          <a:p>
            <a:pPr algn="just"/>
            <a:r>
              <a:rPr lang="pt-BR" sz="4000" dirty="0">
                <a:solidFill>
                  <a:srgbClr val="000000"/>
                </a:solidFill>
                <a:latin typeface="Calibri" panose="020F0502020204030204" pitchFamily="34" charset="0"/>
              </a:rPr>
              <a:t>A sentença que conceder a segurança está sujeita à remessa necessária, somente transitando em julgado depois de reexaminada pelo tribunal. O § 1º do art. 14 da Lei 12.016/2009 estabelece que, concedida a segurança, haverá remessa necessária. No mandado de segurança, não importa a condição da parte que ocupa o polo passivo da demanda; haverá remessa necessária se houver a concessão da segurança. </a:t>
            </a:r>
          </a:p>
        </p:txBody>
      </p:sp>
    </p:spTree>
    <p:extLst>
      <p:ext uri="{BB962C8B-B14F-4D97-AF65-F5344CB8AC3E}">
        <p14:creationId xmlns:p14="http://schemas.microsoft.com/office/powerpoint/2010/main" val="3992730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838380" y="783719"/>
            <a:ext cx="10515240" cy="4688613"/>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MUITO OBRIGADO!</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algn="just"/>
            <a:endParaRPr lang="pt-BR" sz="3200" b="0" strike="noStrike" spc="-1" dirty="0">
              <a:solidFill>
                <a:srgbClr val="000000"/>
              </a:solidFill>
              <a:latin typeface="Calibre"/>
            </a:endParaRPr>
          </a:p>
        </p:txBody>
      </p:sp>
    </p:spTree>
    <p:extLst>
      <p:ext uri="{BB962C8B-B14F-4D97-AF65-F5344CB8AC3E}">
        <p14:creationId xmlns:p14="http://schemas.microsoft.com/office/powerpoint/2010/main" val="39519005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CONSIDERAÇÕES INICIAIS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fontScale="92500" lnSpcReduction="10000"/>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kern="150" dirty="0">
                <a:latin typeface="Liberation Serif"/>
                <a:ea typeface="NSimSun" panose="02010609030101010101" pitchFamily="49" charset="-122"/>
                <a:cs typeface="Arial" panose="020B0604020202020204" pitchFamily="34" charset="0"/>
              </a:rPr>
              <a:t>A</a:t>
            </a:r>
            <a:r>
              <a:rPr lang="pt-BR" sz="3600" kern="150" dirty="0" smtClean="0">
                <a:latin typeface="Liberation Serif"/>
                <a:ea typeface="NSimSun" panose="02010609030101010101" pitchFamily="49" charset="-122"/>
                <a:cs typeface="Arial" panose="020B0604020202020204" pitchFamily="34" charset="0"/>
              </a:rPr>
              <a:t> </a:t>
            </a:r>
            <a:r>
              <a:rPr lang="pt-BR" sz="3600" kern="150" dirty="0">
                <a:latin typeface="Liberation Serif"/>
                <a:ea typeface="NSimSun" panose="02010609030101010101" pitchFamily="49" charset="-122"/>
                <a:cs typeface="Arial" panose="020B0604020202020204" pitchFamily="34" charset="0"/>
              </a:rPr>
              <a:t>Fazenda Pública tem uma </a:t>
            </a:r>
            <a:r>
              <a:rPr lang="pt-BR" sz="3600" u="sng" kern="150" dirty="0">
                <a:latin typeface="Liberation Serif"/>
                <a:ea typeface="NSimSun" panose="02010609030101010101" pitchFamily="49" charset="-122"/>
                <a:cs typeface="Arial" panose="020B0604020202020204" pitchFamily="34" charset="0"/>
              </a:rPr>
              <a:t>condição diversa do particular quando está litigando em Juízo</a:t>
            </a:r>
            <a:r>
              <a:rPr lang="pt-BR" sz="3600" kern="150" dirty="0">
                <a:latin typeface="Liberation Serif"/>
                <a:ea typeface="NSimSun" panose="02010609030101010101" pitchFamily="49" charset="-122"/>
                <a:cs typeface="Arial" panose="020B0604020202020204" pitchFamily="34" charset="0"/>
              </a:rPr>
              <a:t>. Há uma </a:t>
            </a:r>
            <a:r>
              <a:rPr lang="pt-BR" sz="3600" u="sng" kern="150" dirty="0">
                <a:latin typeface="Liberation Serif"/>
                <a:ea typeface="NSimSun" panose="02010609030101010101" pitchFamily="49" charset="-122"/>
                <a:cs typeface="Arial" panose="020B0604020202020204" pitchFamily="34" charset="0"/>
              </a:rPr>
              <a:t>situação de desigualdade</a:t>
            </a:r>
            <a:r>
              <a:rPr lang="pt-BR" sz="3600" kern="150" dirty="0">
                <a:latin typeface="Liberation Serif"/>
                <a:ea typeface="NSimSun" panose="02010609030101010101" pitchFamily="49" charset="-122"/>
                <a:cs typeface="Arial" panose="020B0604020202020204" pitchFamily="34" charset="0"/>
              </a:rPr>
              <a:t>, uma vez que, </a:t>
            </a:r>
            <a:r>
              <a:rPr lang="pt-BR" sz="3600" b="1" kern="150" dirty="0">
                <a:latin typeface="Liberation Serif"/>
                <a:ea typeface="NSimSun" panose="02010609030101010101" pitchFamily="49" charset="-122"/>
                <a:cs typeface="Arial" panose="020B0604020202020204" pitchFamily="34" charset="0"/>
              </a:rPr>
              <a:t>ela possui uma série de prerrogativas em virtude da própria estrutura de funcionamento do ente público quando está litigando em juízo, da dificuldade de atuar em um grande número de demandas e, também, por atuar a em busca da concretização do interesse público</a:t>
            </a:r>
            <a:r>
              <a:rPr lang="pt-BR" sz="3600" kern="150" dirty="0">
                <a:latin typeface="Liberation Serif"/>
                <a:ea typeface="NSimSun" panose="02010609030101010101" pitchFamily="49" charset="-122"/>
                <a:cs typeface="Arial" panose="020B0604020202020204" pitchFamily="34" charset="0"/>
              </a:rPr>
              <a:t>. Por isso, a sua condição diferente do particular quando atua em juízo.</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326216729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CONSIDERAÇÕES INICIAIS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dirty="0"/>
              <a:t>Em juízo, a Fazenda Pública será representada por seus procuradores </a:t>
            </a:r>
            <a:r>
              <a:rPr lang="pt-BR" sz="3600" dirty="0" smtClean="0"/>
              <a:t>jurídicos, </a:t>
            </a:r>
            <a:r>
              <a:rPr lang="pt-BR" sz="3600" dirty="0"/>
              <a:t>titulares de cargos públicos e regularmente inscritos na OAB. </a:t>
            </a:r>
            <a:r>
              <a:rPr lang="pt-BR" sz="3600" u="sng" dirty="0"/>
              <a:t>Tais procuradores não necessitam de procuração para atuarem</a:t>
            </a:r>
            <a:r>
              <a:rPr lang="pt-BR" sz="3600" dirty="0"/>
              <a:t>, eis que mantém um vínculo legal com a Administração Pública</a:t>
            </a:r>
            <a:r>
              <a:rPr lang="pt-BR" sz="3600" dirty="0" smtClean="0"/>
              <a:t>.</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417689972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Título 1"/>
          <p:cNvSpPr txBox="1"/>
          <p:nvPr/>
        </p:nvSpPr>
        <p:spPr>
          <a:xfrm>
            <a:off x="207918" y="744120"/>
            <a:ext cx="11566764" cy="810000"/>
          </a:xfrm>
          <a:prstGeom prst="rect">
            <a:avLst/>
          </a:prstGeom>
          <a:noFill/>
          <a:ln w="0">
            <a:noFill/>
          </a:ln>
        </p:spPr>
        <p:txBody>
          <a:bodyPr anchor="ctr">
            <a:normAutofit/>
          </a:bodyPr>
          <a:lstStyle/>
          <a:p>
            <a:pPr algn="ctr">
              <a:lnSpc>
                <a:spcPct val="90000"/>
              </a:lnSpc>
            </a:pPr>
            <a:r>
              <a:rPr lang="pt-BR" sz="4400" b="1" spc="-1" dirty="0" smtClean="0">
                <a:solidFill>
                  <a:srgbClr val="000000"/>
                </a:solidFill>
                <a:latin typeface="Calibri Light"/>
              </a:rPr>
              <a:t>FAZENDA PÚBLICA: CONSIDERAÇÕES INICIAIS</a:t>
            </a:r>
            <a:endParaRPr lang="pt-BR" sz="4400" b="1" strike="noStrike" spc="-1" dirty="0">
              <a:solidFill>
                <a:srgbClr val="000000"/>
              </a:solidFill>
              <a:latin typeface="Calibri"/>
            </a:endParaRPr>
          </a:p>
        </p:txBody>
      </p:sp>
      <p:sp>
        <p:nvSpPr>
          <p:cNvPr id="175" name="Espaço Reservado para Conteúdo 2"/>
          <p:cNvSpPr txBox="1"/>
          <p:nvPr/>
        </p:nvSpPr>
        <p:spPr>
          <a:xfrm>
            <a:off x="446400" y="1593720"/>
            <a:ext cx="11073600" cy="4963680"/>
          </a:xfrm>
          <a:prstGeom prst="rect">
            <a:avLst/>
          </a:prstGeom>
          <a:noFill/>
          <a:ln w="0">
            <a:noFill/>
          </a:ln>
        </p:spPr>
        <p:txBody>
          <a:bodyPr>
            <a:normAutofit/>
          </a:bodyPr>
          <a:lstStyle/>
          <a:p>
            <a:pPr indent="-228240" algn="just">
              <a:lnSpc>
                <a:spcPct val="90000"/>
              </a:lnSpc>
              <a:spcBef>
                <a:spcPts val="1001"/>
              </a:spcBef>
              <a:tabLst>
                <a:tab pos="0" algn="l"/>
              </a:tabLst>
            </a:pPr>
            <a:endParaRPr lang="pt-BR" sz="3600" b="1" kern="150" dirty="0" smtClean="0">
              <a:latin typeface="Liberation Serif"/>
              <a:ea typeface="NSimSun" panose="02010609030101010101" pitchFamily="49" charset="-122"/>
              <a:cs typeface="Arial" panose="020B0604020202020204" pitchFamily="34" charset="0"/>
            </a:endParaRPr>
          </a:p>
          <a:p>
            <a:pPr indent="-228240" algn="just">
              <a:lnSpc>
                <a:spcPct val="90000"/>
              </a:lnSpc>
              <a:spcBef>
                <a:spcPts val="1001"/>
              </a:spcBef>
              <a:tabLst>
                <a:tab pos="0" algn="l"/>
              </a:tabLst>
            </a:pPr>
            <a:r>
              <a:rPr lang="pt-BR" sz="3600" dirty="0"/>
              <a:t>Quanto à </a:t>
            </a:r>
            <a:r>
              <a:rPr lang="pt-BR" sz="3600" b="1" u="sng" dirty="0"/>
              <a:t>representação judicial das Autarquias e Fundações Públicas</a:t>
            </a:r>
            <a:r>
              <a:rPr lang="pt-BR" sz="3600" dirty="0"/>
              <a:t>, a </a:t>
            </a:r>
            <a:r>
              <a:rPr lang="pt-BR" sz="3600" u="sng" dirty="0"/>
              <a:t>lei que cria a Autarquia ou a Fundação Pública deverá estabelecer a responsabilidade pela representação judicial de cada uma delas</a:t>
            </a:r>
            <a:r>
              <a:rPr lang="pt-BR" sz="3600" dirty="0"/>
              <a:t>. </a:t>
            </a:r>
            <a:r>
              <a:rPr lang="pt-BR" sz="3600" u="sng" dirty="0"/>
              <a:t>Sendo omissa</a:t>
            </a:r>
            <a:r>
              <a:rPr lang="pt-BR" sz="3600" dirty="0"/>
              <a:t>, a representação se dará pela </a:t>
            </a:r>
            <a:r>
              <a:rPr lang="pt-BR" sz="3600" u="sng" dirty="0"/>
              <a:t>Advocacia Pública do ente ao qual se vincula a entidade</a:t>
            </a:r>
            <a:r>
              <a:rPr lang="pt-BR" sz="3600" dirty="0"/>
              <a:t>. </a:t>
            </a:r>
            <a:endParaRPr lang="pt-BR" sz="3500" b="0" strike="noStrike" spc="-1" dirty="0">
              <a:solidFill>
                <a:srgbClr val="000000"/>
              </a:solidFill>
              <a:latin typeface="Calibre"/>
            </a:endParaRPr>
          </a:p>
        </p:txBody>
      </p:sp>
    </p:spTree>
    <p:extLst>
      <p:ext uri="{BB962C8B-B14F-4D97-AF65-F5344CB8AC3E}">
        <p14:creationId xmlns:p14="http://schemas.microsoft.com/office/powerpoint/2010/main" val="10654637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5704</TotalTime>
  <Words>4978</Words>
  <Application>Microsoft Office PowerPoint</Application>
  <PresentationFormat>Widescreen</PresentationFormat>
  <Paragraphs>318</Paragraphs>
  <Slides>68</Slides>
  <Notes>0</Notes>
  <HiddenSlides>0</HiddenSlides>
  <MMClips>0</MMClips>
  <ScaleCrop>false</ScaleCrop>
  <HeadingPairs>
    <vt:vector size="6" baseType="variant">
      <vt:variant>
        <vt:lpstr>Fontes usadas</vt:lpstr>
      </vt:variant>
      <vt:variant>
        <vt:i4>10</vt:i4>
      </vt:variant>
      <vt:variant>
        <vt:lpstr>Tema</vt:lpstr>
      </vt:variant>
      <vt:variant>
        <vt:i4>3</vt:i4>
      </vt:variant>
      <vt:variant>
        <vt:lpstr>Títulos de slides</vt:lpstr>
      </vt:variant>
      <vt:variant>
        <vt:i4>68</vt:i4>
      </vt:variant>
    </vt:vector>
  </HeadingPairs>
  <TitlesOfParts>
    <vt:vector size="81" baseType="lpstr">
      <vt:lpstr>NSimSun</vt:lpstr>
      <vt:lpstr>Arial</vt:lpstr>
      <vt:lpstr>Calibre</vt:lpstr>
      <vt:lpstr>Calibri</vt:lpstr>
      <vt:lpstr>Calibri Light</vt:lpstr>
      <vt:lpstr>DejaVu Sans</vt:lpstr>
      <vt:lpstr>Liberation Serif</vt:lpstr>
      <vt:lpstr>Symbol</vt:lpstr>
      <vt:lpstr>Times New Roman</vt:lpstr>
      <vt:lpstr>Wingdings</vt:lpstr>
      <vt:lpstr>Office Theme</vt: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Usuário</dc:creator>
  <dc:description/>
  <cp:lastModifiedBy>Usuario</cp:lastModifiedBy>
  <cp:revision>447</cp:revision>
  <dcterms:created xsi:type="dcterms:W3CDTF">2021-01-15T17:03:51Z</dcterms:created>
  <dcterms:modified xsi:type="dcterms:W3CDTF">2025-07-01T15:19:40Z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59</vt:i4>
  </property>
</Properties>
</file>